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312" r:id="rId3"/>
    <p:sldId id="352" r:id="rId4"/>
    <p:sldId id="313" r:id="rId5"/>
    <p:sldId id="314" r:id="rId6"/>
    <p:sldId id="315" r:id="rId7"/>
    <p:sldId id="316" r:id="rId8"/>
    <p:sldId id="317" r:id="rId9"/>
    <p:sldId id="318" r:id="rId10"/>
    <p:sldId id="319" r:id="rId11"/>
    <p:sldId id="324" r:id="rId12"/>
    <p:sldId id="321" r:id="rId13"/>
    <p:sldId id="322" r:id="rId14"/>
    <p:sldId id="323" r:id="rId15"/>
    <p:sldId id="336" r:id="rId16"/>
    <p:sldId id="325" r:id="rId17"/>
    <p:sldId id="331" r:id="rId18"/>
    <p:sldId id="332" r:id="rId19"/>
    <p:sldId id="330" r:id="rId20"/>
    <p:sldId id="333" r:id="rId21"/>
    <p:sldId id="334" r:id="rId22"/>
    <p:sldId id="328" r:id="rId23"/>
    <p:sldId id="335" r:id="rId24"/>
    <p:sldId id="340" r:id="rId25"/>
    <p:sldId id="326" r:id="rId26"/>
    <p:sldId id="327" r:id="rId27"/>
    <p:sldId id="339" r:id="rId28"/>
    <p:sldId id="341" r:id="rId29"/>
    <p:sldId id="342" r:id="rId30"/>
    <p:sldId id="343" r:id="rId31"/>
    <p:sldId id="344" r:id="rId32"/>
    <p:sldId id="345" r:id="rId33"/>
    <p:sldId id="346" r:id="rId34"/>
    <p:sldId id="347" r:id="rId35"/>
    <p:sldId id="348" r:id="rId36"/>
    <p:sldId id="349" r:id="rId37"/>
    <p:sldId id="350" r:id="rId38"/>
    <p:sldId id="351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77933C"/>
    <a:srgbClr val="FF0000"/>
    <a:srgbClr val="FF6600"/>
    <a:srgbClr val="FFCC99"/>
    <a:srgbClr val="000000"/>
    <a:srgbClr val="000064"/>
    <a:srgbClr val="0C014F"/>
    <a:srgbClr val="1407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902" y="-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-2268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/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i="1" dirty="0" smtClean="0">
                <a:latin typeface="Arial" pitchFamily="34" charset="0"/>
                <a:cs typeface="Arial" pitchFamily="34" charset="0"/>
              </a:rPr>
              <a:t>Hudec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/ Salt and trap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989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4E030-CA7D-4DFC-B6D1-12836857B7C1}" type="datetimeFigureOut">
              <a:rPr lang="en-US" smtClean="0"/>
              <a:t>1/14/2014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66C11-BE66-4288-87AA-660B2068D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24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66C11-BE66-4288-87AA-660B2068DFB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6497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130C2F-718D-4CDB-ABDE-B89822D10002}" type="slidenum">
              <a:rPr lang="en-US"/>
              <a:pPr/>
              <a:t>26</a:t>
            </a:fld>
            <a:endParaRPr lang="en-US"/>
          </a:p>
        </p:txBody>
      </p:sp>
      <p:sp>
        <p:nvSpPr>
          <p:cNvPr id="146125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612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722"/>
            <a:ext cx="5029200" cy="411383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7D9B3C-D70A-4B72-9B58-481D9C3E303B}" type="slidenum">
              <a:rPr lang="en-US"/>
              <a:pPr/>
              <a:t>27</a:t>
            </a:fld>
            <a:endParaRPr lang="en-US"/>
          </a:p>
        </p:txBody>
      </p:sp>
      <p:sp>
        <p:nvSpPr>
          <p:cNvPr id="146739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67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722"/>
            <a:ext cx="5029200" cy="411383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85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96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41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93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  <p:sp>
        <p:nvSpPr>
          <p:cNvPr id="5" name="Rectangle 3"/>
          <p:cNvSpPr>
            <a:spLocks noGrp="1"/>
          </p:cNvSpPr>
          <p:nvPr>
            <p:ph type="dt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C3AAF7-6585-4D7B-B3E2-A5400C600BF4}" type="slidenum">
              <a:rPr lang="en-US" altLang="en-US"/>
              <a:pPr/>
              <a:t>37</a:t>
            </a:fld>
            <a:endParaRPr lang="en-US" altLang="en-US"/>
          </a:p>
        </p:txBody>
      </p:sp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677A20-ED8B-4838-A8C2-0E546FC61FFC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C594ED-04C3-4193-A8B9-45B974885B13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Stretched out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0F7EDC-C4EC-4524-821B-3A6DEAFD8824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1459EB-D2BC-445B-96BF-8CD41D4557EE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ABC2C-9B10-4714-A6E5-1E4776AA7ECD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91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ABD88A-BBA3-4EAE-8047-8A2B65AF632B}" type="slidenum">
              <a:rPr lang="en-US"/>
              <a:pPr/>
              <a:t>22</a:t>
            </a:fld>
            <a:endParaRPr lang="en-US"/>
          </a:p>
        </p:txBody>
      </p:sp>
      <p:sp>
        <p:nvSpPr>
          <p:cNvPr id="14571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7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722"/>
            <a:ext cx="5029200" cy="411383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</a:defRPr>
            </a:lvl9pPr>
          </a:lstStyle>
          <a:p>
            <a:fld id="{414E4C11-B319-405E-B604-5F2B4FBF5393}" type="slidenum">
              <a:rPr lang="en-US" altLang="en-US" sz="1200">
                <a:solidFill>
                  <a:srgbClr val="FFCC99"/>
                </a:solidFill>
                <a:latin typeface="Lucida Sans Unicode" charset="0"/>
              </a:rPr>
              <a:pPr/>
              <a:t>24</a:t>
            </a:fld>
            <a:endParaRPr lang="en-US" altLang="en-US" sz="1200">
              <a:solidFill>
                <a:srgbClr val="FFCC99"/>
              </a:solidFill>
              <a:latin typeface="Lucida Sans Unicode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752F50-D731-43BA-8EE8-699037766386}" type="slidenum">
              <a:rPr lang="en-US"/>
              <a:pPr/>
              <a:t>25</a:t>
            </a:fld>
            <a:endParaRPr lang="en-US"/>
          </a:p>
        </p:txBody>
      </p:sp>
      <p:sp>
        <p:nvSpPr>
          <p:cNvPr id="145920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9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722"/>
            <a:ext cx="5029200" cy="411383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gradFill flip="none" rotWithShape="1">
          <a:gsLst>
            <a:gs pos="0">
              <a:schemeClr val="tx1"/>
            </a:gs>
            <a:gs pos="0">
              <a:srgbClr val="000000">
                <a:lumMod val="100000"/>
              </a:srgbClr>
            </a:gs>
            <a:gs pos="100000">
              <a:srgbClr val="00006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15356" y="6553200"/>
            <a:ext cx="828644" cy="266700"/>
          </a:xfrm>
          <a:prstGeom prst="rect">
            <a:avLst/>
          </a:prstGeom>
        </p:spPr>
        <p:txBody>
          <a:bodyPr/>
          <a:lstStyle/>
          <a:p>
            <a:r>
              <a:rPr lang="en-US" sz="1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31.2.</a:t>
            </a:r>
            <a:fld id="{CB2A702C-C8E1-48A7-9C24-D964F52E5838}" type="slidenum">
              <a:rPr lang="en-US" sz="120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1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668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6245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97" y="80367"/>
            <a:ext cx="7358063" cy="732234"/>
          </a:xfrm>
          <a:prstGeom prst="rect">
            <a:avLst/>
          </a:prstGeom>
        </p:spPr>
        <p:txBody>
          <a:bodyPr lIns="64291" tIns="32146" rIns="64291" bIns="32146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2969" y="1946672"/>
            <a:ext cx="3545086" cy="4018359"/>
          </a:xfrm>
          <a:prstGeom prst="rect">
            <a:avLst/>
          </a:prstGeom>
        </p:spPr>
        <p:txBody>
          <a:bodyPr lIns="64291" tIns="32146" rIns="64291" bIns="32146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607594" y="6356821"/>
            <a:ext cx="2133079" cy="365001"/>
          </a:xfrm>
          <a:prstGeom prst="rect">
            <a:avLst/>
          </a:prstGeom>
        </p:spPr>
        <p:txBody>
          <a:bodyPr lIns="64291" tIns="32146" rIns="64291" bIns="32146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30-6-</a:t>
            </a:r>
            <a:fld id="{1FBFCD33-D31A-4440-9B3E-BA4CDCAE0E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77385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/>
            </a:gs>
            <a:gs pos="0">
              <a:srgbClr val="000000"/>
            </a:gs>
            <a:gs pos="100000">
              <a:srgbClr val="00006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62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ata\Publications\Abstracts\2014\OGF%20talk%201-14\s_v.avi" TargetMode="External"/><Relationship Id="rId6" Type="http://schemas.openxmlformats.org/officeDocument/2006/relationships/image" Target="../media/image10.png"/><Relationship Id="rId5" Type="http://schemas.openxmlformats.org/officeDocument/2006/relationships/hyperlink" Target="s_v.avi" TargetMode="External"/><Relationship Id="rId4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wmf"/><Relationship Id="rId5" Type="http://schemas.openxmlformats.org/officeDocument/2006/relationships/image" Target="../media/image17.png"/><Relationship Id="rId4" Type="http://schemas.openxmlformats.org/officeDocument/2006/relationships/image" Target="../media/image16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ssm0352.gi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ata\Publications\Abstracts\2014\OGF%20talk%201-14\PEpp.avi" TargetMode="External"/><Relationship Id="rId6" Type="http://schemas.openxmlformats.org/officeDocument/2006/relationships/image" Target="../media/image30.png"/><Relationship Id="rId5" Type="http://schemas.openxmlformats.org/officeDocument/2006/relationships/hyperlink" Target="3m122PE_EE1.avi" TargetMode="External"/><Relationship Id="rId4" Type="http://schemas.openxmlformats.org/officeDocument/2006/relationships/image" Target="../media/image2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ata\Publications\Abstracts\2014\OGF%20talk%201-14\v1m.avi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ideo" Target="3m122PE_EE1.avi" TargetMode="External"/><Relationship Id="rId6" Type="http://schemas.openxmlformats.org/officeDocument/2006/relationships/image" Target="../media/image38.png"/><Relationship Id="rId5" Type="http://schemas.openxmlformats.org/officeDocument/2006/relationships/image" Target="../media/image37.wmf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0.png"/><Relationship Id="rId4" Type="http://schemas.openxmlformats.org/officeDocument/2006/relationships/hyperlink" Target="Oblique%20collision%20evolution.mov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Oblique%20collision%20sections.mov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Model-5_Evolution.mp4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2"/>
          <p:cNvSpPr txBox="1">
            <a:spLocks noChangeArrowheads="1"/>
          </p:cNvSpPr>
          <p:nvPr/>
        </p:nvSpPr>
        <p:spPr>
          <a:xfrm>
            <a:off x="160338" y="609600"/>
            <a:ext cx="8807450" cy="1781175"/>
          </a:xfrm>
          <a:prstGeom prst="rect">
            <a:avLst/>
          </a:prstGeom>
          <a:noFill/>
          <a:ln/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FFCC99"/>
                </a:solidFill>
              </a:rPr>
              <a:t>Salt-Sheet Emplacement and</a:t>
            </a:r>
          </a:p>
          <a:p>
            <a:r>
              <a:rPr lang="en-US" b="1" dirty="0" smtClean="0">
                <a:solidFill>
                  <a:srgbClr val="FFCC99"/>
                </a:solidFill>
              </a:rPr>
              <a:t>Drilling Hazards</a:t>
            </a:r>
            <a:endParaRPr lang="en-US" b="1" dirty="0">
              <a:solidFill>
                <a:srgbClr val="FFCC99"/>
              </a:solidFill>
            </a:endParaRPr>
          </a:p>
        </p:txBody>
      </p:sp>
      <p:sp>
        <p:nvSpPr>
          <p:cNvPr id="4" name="Rectangle 37"/>
          <p:cNvSpPr txBox="1">
            <a:spLocks noChangeArrowheads="1"/>
          </p:cNvSpPr>
          <p:nvPr/>
        </p:nvSpPr>
        <p:spPr>
          <a:xfrm>
            <a:off x="1" y="2886076"/>
            <a:ext cx="9144000" cy="3048000"/>
          </a:xfrm>
          <a:prstGeom prst="rect">
            <a:avLst/>
          </a:prstGeom>
          <a:noFill/>
          <a:ln/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300"/>
              </a:spcBef>
              <a:buFontTx/>
              <a:buNone/>
            </a:pPr>
            <a:r>
              <a:rPr lang="en-US" b="1" dirty="0" smtClean="0">
                <a:solidFill>
                  <a:srgbClr val="FFFF00"/>
                </a:solidFill>
              </a:rPr>
              <a:t>Mike Hudec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n-US" b="1" dirty="0">
                <a:solidFill>
                  <a:srgbClr val="FFFF00"/>
                </a:solidFill>
              </a:rPr>
              <a:t>Maria Nikolinakou</a:t>
            </a:r>
          </a:p>
          <a:p>
            <a:pPr marL="0" indent="0" algn="ctr">
              <a:spcBef>
                <a:spcPts val="300"/>
              </a:spcBef>
              <a:buFontTx/>
              <a:buNone/>
            </a:pPr>
            <a:r>
              <a:rPr lang="en-US" b="1" dirty="0" smtClean="0">
                <a:solidFill>
                  <a:srgbClr val="FFFF00"/>
                </a:solidFill>
              </a:rPr>
              <a:t>Tim Dooley</a:t>
            </a:r>
          </a:p>
          <a:p>
            <a:pPr marL="0" indent="0" algn="ctr">
              <a:spcBef>
                <a:spcPts val="300"/>
              </a:spcBef>
              <a:buNone/>
            </a:pPr>
            <a:r>
              <a:rPr lang="en-US" b="1" dirty="0">
                <a:solidFill>
                  <a:srgbClr val="FFFF00"/>
                </a:solidFill>
              </a:rPr>
              <a:t>Martin Jackson</a:t>
            </a:r>
          </a:p>
          <a:p>
            <a:pPr marL="0" indent="0" algn="ctr">
              <a:spcBef>
                <a:spcPts val="300"/>
              </a:spcBef>
              <a:buFontTx/>
              <a:buNone/>
            </a:pPr>
            <a:r>
              <a:rPr lang="en-US" b="1" dirty="0" smtClean="0">
                <a:solidFill>
                  <a:srgbClr val="FFFF00"/>
                </a:solidFill>
              </a:rPr>
              <a:t>Gang Luo</a:t>
            </a:r>
          </a:p>
        </p:txBody>
      </p:sp>
      <p:grpSp>
        <p:nvGrpSpPr>
          <p:cNvPr id="5" name="Group 38"/>
          <p:cNvGrpSpPr>
            <a:grpSpLocks/>
          </p:cNvGrpSpPr>
          <p:nvPr/>
        </p:nvGrpSpPr>
        <p:grpSpPr bwMode="auto">
          <a:xfrm>
            <a:off x="465933" y="2581275"/>
            <a:ext cx="8212137" cy="214312"/>
            <a:chOff x="320" y="539"/>
            <a:chExt cx="5432" cy="126"/>
          </a:xfrm>
        </p:grpSpPr>
        <p:sp>
          <p:nvSpPr>
            <p:cNvPr id="6" name="Line 39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40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41"/>
            <p:cNvSpPr txBox="1">
              <a:spLocks noChangeArrowheads="1"/>
            </p:cNvSpPr>
            <p:nvPr/>
          </p:nvSpPr>
          <p:spPr bwMode="auto">
            <a:xfrm>
              <a:off x="4435" y="539"/>
              <a:ext cx="1002" cy="1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</a:p>
          </p:txBody>
        </p:sp>
      </p:grpSp>
      <p:pic>
        <p:nvPicPr>
          <p:cNvPr id="9" name="Picture 42" descr="AGL-logo-r_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4" y="6048375"/>
            <a:ext cx="1450975" cy="55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73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ata\Publications\Abstracts\2014\OGF talk 1-14\Figure 01b stres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7"/>
          <a:stretch/>
        </p:blipFill>
        <p:spPr bwMode="auto">
          <a:xfrm>
            <a:off x="411956" y="1837532"/>
            <a:ext cx="8285163" cy="3525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2"/>
          <p:cNvSpPr txBox="1">
            <a:spLocks noChangeArrowheads="1"/>
          </p:cNvSpPr>
          <p:nvPr/>
        </p:nvSpPr>
        <p:spPr>
          <a:xfrm>
            <a:off x="160338" y="609600"/>
            <a:ext cx="8807450" cy="1781175"/>
          </a:xfrm>
          <a:prstGeom prst="rect">
            <a:avLst/>
          </a:prstGeom>
          <a:noFill/>
          <a:ln/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FFCC99"/>
                </a:solidFill>
              </a:rPr>
              <a:t>2) Perturbed Stresses around Salt</a:t>
            </a:r>
            <a:endParaRPr lang="en-US" b="1" dirty="0">
              <a:solidFill>
                <a:srgbClr val="FFCC99"/>
              </a:solidFill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5035042" y="4562535"/>
            <a:ext cx="259335" cy="30474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flipH="1">
            <a:off x="4668838" y="4562535"/>
            <a:ext cx="259335" cy="30474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7082917" y="2686110"/>
            <a:ext cx="259335" cy="30474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3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0" y="6400800"/>
            <a:ext cx="1828800" cy="457200"/>
          </a:xfrm>
          <a:prstGeom prst="rect">
            <a:avLst/>
          </a:pr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99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0664" name="s_v.avi" descr="Macintosh HD:Users:Mariakat:Desktop:Presentation:s_v.avi">
            <a:hlinkClick r:id="" action="ppaction://media"/>
          </p:cNvPr>
          <p:cNvPicPr>
            <a:picLocks noChangeAspect="1" noChangeArrowheads="1"/>
          </p:cNvPicPr>
          <p:nvPr>
            <a:quickTime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638"/>
            <a:ext cx="9144000" cy="632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2" name="Picture 6" descr="s_vend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201" y="1049579"/>
            <a:ext cx="6661150" cy="5579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Salt-Dome Finite-Element Model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6014275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066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06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indefinite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706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6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1" name="Picture 13" descr="hoopstrn_4p9_ge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1"/>
          <a:stretch>
            <a:fillRect/>
          </a:stretch>
        </p:blipFill>
        <p:spPr bwMode="auto">
          <a:xfrm>
            <a:off x="1257300" y="1247775"/>
            <a:ext cx="66294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oopstrn_4p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7"/>
          <a:stretch>
            <a:fillRect/>
          </a:stretch>
        </p:blipFill>
        <p:spPr bwMode="auto">
          <a:xfrm>
            <a:off x="1257300" y="1247775"/>
            <a:ext cx="66294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5" name="Line 17"/>
          <p:cNvSpPr>
            <a:spLocks noChangeShapeType="1"/>
          </p:cNvSpPr>
          <p:nvPr/>
        </p:nvSpPr>
        <p:spPr bwMode="auto">
          <a:xfrm>
            <a:off x="1447800" y="2619375"/>
            <a:ext cx="1143000" cy="0"/>
          </a:xfrm>
          <a:prstGeom prst="line">
            <a:avLst/>
          </a:prstGeom>
          <a:noFill/>
          <a:ln w="57150">
            <a:solidFill>
              <a:srgbClr val="FF261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186" name="Picture 18" descr="ExpandingPlan_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790575"/>
            <a:ext cx="2266950" cy="230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7" name="Picture 19" descr="ExpandingPla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790575"/>
            <a:ext cx="2266950" cy="230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90" name="Line 22"/>
          <p:cNvSpPr>
            <a:spLocks noChangeShapeType="1"/>
          </p:cNvSpPr>
          <p:nvPr/>
        </p:nvSpPr>
        <p:spPr bwMode="auto">
          <a:xfrm>
            <a:off x="1447800" y="1628775"/>
            <a:ext cx="990600" cy="0"/>
          </a:xfrm>
          <a:prstGeom prst="line">
            <a:avLst/>
          </a:prstGeom>
          <a:noFill/>
          <a:ln w="57150">
            <a:solidFill>
              <a:srgbClr val="FF261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Radial Expansion of Salt Dome during Growth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12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76200" y="6410324"/>
            <a:ext cx="8999220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</a:rPr>
              <a:t>Salt-dome rise pushes surrounding sediments up and out.</a:t>
            </a:r>
            <a:endParaRPr lang="en-US" sz="2400" b="1" dirty="0" smtClean="0"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3987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5" grpId="0" animBg="1"/>
      <p:bldP spid="719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9" name="Rectangle 23"/>
          <p:cNvSpPr>
            <a:spLocks noChangeArrowheads="1"/>
          </p:cNvSpPr>
          <p:nvPr/>
        </p:nvSpPr>
        <p:spPr bwMode="auto">
          <a:xfrm>
            <a:off x="0" y="790575"/>
            <a:ext cx="9144000" cy="5029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9238" name="Picture 22" descr="hooptot_4p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0575"/>
            <a:ext cx="3436938" cy="480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5" name="Picture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1019175"/>
            <a:ext cx="4848225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9236" name="Group 20"/>
          <p:cNvGrpSpPr>
            <a:grpSpLocks/>
          </p:cNvGrpSpPr>
          <p:nvPr/>
        </p:nvGrpSpPr>
        <p:grpSpPr bwMode="auto">
          <a:xfrm>
            <a:off x="0" y="790575"/>
            <a:ext cx="4572000" cy="4808538"/>
            <a:chOff x="0" y="288"/>
            <a:chExt cx="2880" cy="3029"/>
          </a:xfrm>
        </p:grpSpPr>
        <p:pic>
          <p:nvPicPr>
            <p:cNvPr id="9233" name="Picture 17" descr="hooptot_4p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88"/>
              <a:ext cx="2165" cy="30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29" name="Line 13"/>
            <p:cNvSpPr>
              <a:spLocks noChangeShapeType="1"/>
            </p:cNvSpPr>
            <p:nvPr/>
          </p:nvSpPr>
          <p:spPr bwMode="auto">
            <a:xfrm>
              <a:off x="1152" y="432"/>
              <a:ext cx="1728" cy="48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0" name="Line 14"/>
            <p:cNvSpPr>
              <a:spLocks noChangeShapeType="1"/>
            </p:cNvSpPr>
            <p:nvPr/>
          </p:nvSpPr>
          <p:spPr bwMode="auto">
            <a:xfrm>
              <a:off x="1104" y="1344"/>
              <a:ext cx="1776" cy="1680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9234" name="Picture 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1019175"/>
            <a:ext cx="4848225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Decrease in Hoop Stress Near Dome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6200" y="5915025"/>
            <a:ext cx="8999220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</a:rPr>
              <a:t>Hoop stress drops near rising axisymmetric dome, due to radial expansion of the dome leading to circumferential stretching.</a:t>
            </a:r>
          </a:p>
        </p:txBody>
      </p:sp>
    </p:spTree>
    <p:extLst>
      <p:ext uri="{BB962C8B-B14F-4D97-AF65-F5344CB8AC3E}">
        <p14:creationId xmlns:p14="http://schemas.microsoft.com/office/powerpoint/2010/main" val="251720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790575"/>
            <a:ext cx="9144000" cy="5029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0971" name="Picture 11" descr="Xdispl_4p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6775"/>
            <a:ext cx="3425825" cy="477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7" name="Line 7"/>
          <p:cNvSpPr>
            <a:spLocks noChangeShapeType="1"/>
          </p:cNvSpPr>
          <p:nvPr/>
        </p:nvSpPr>
        <p:spPr bwMode="auto">
          <a:xfrm>
            <a:off x="1828800" y="1019175"/>
            <a:ext cx="2743200" cy="76200"/>
          </a:xfrm>
          <a:prstGeom prst="line">
            <a:avLst/>
          </a:prstGeom>
          <a:noFill/>
          <a:ln w="190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68" name="Line 8"/>
          <p:cNvSpPr>
            <a:spLocks noChangeShapeType="1"/>
          </p:cNvSpPr>
          <p:nvPr/>
        </p:nvSpPr>
        <p:spPr bwMode="auto">
          <a:xfrm>
            <a:off x="1752600" y="2466975"/>
            <a:ext cx="2819400" cy="2667000"/>
          </a:xfrm>
          <a:prstGeom prst="line">
            <a:avLst/>
          </a:prstGeom>
          <a:noFill/>
          <a:ln w="190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0970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1019175"/>
            <a:ext cx="4857750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Increase in Radial Stress near Dome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12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76200" y="5953125"/>
            <a:ext cx="8999220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  <a:effectLst/>
              </a:rPr>
              <a:t>In-plane horizontal stress increases near dome due to outward push of salt. Horizontal may become greatest principal stress. </a:t>
            </a:r>
          </a:p>
        </p:txBody>
      </p:sp>
    </p:spTree>
    <p:extLst>
      <p:ext uri="{BB962C8B-B14F-4D97-AF65-F5344CB8AC3E}">
        <p14:creationId xmlns:p14="http://schemas.microsoft.com/office/powerpoint/2010/main" val="53484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965200"/>
            <a:ext cx="5927142" cy="4673600"/>
            <a:chOff x="642938" y="1250950"/>
            <a:chExt cx="5927142" cy="4673600"/>
          </a:xfrm>
        </p:grpSpPr>
        <p:pic>
          <p:nvPicPr>
            <p:cNvPr id="17" name="Picture 10" descr="FW-flats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8713" y="1250950"/>
              <a:ext cx="5441367" cy="467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11"/>
            <p:cNvSpPr txBox="1">
              <a:spLocks noChangeArrowheads="1"/>
            </p:cNvSpPr>
            <p:nvPr/>
          </p:nvSpPr>
          <p:spPr bwMode="auto">
            <a:xfrm>
              <a:off x="642938" y="1287463"/>
              <a:ext cx="436338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>
                  <a:solidFill>
                    <a:schemeClr val="bg1"/>
                  </a:solidFill>
                </a:rPr>
                <a:t>(a)</a:t>
              </a:r>
            </a:p>
          </p:txBody>
        </p:sp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642938" y="3900488"/>
              <a:ext cx="447558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 dirty="0">
                  <a:solidFill>
                    <a:schemeClr val="bg1"/>
                  </a:solidFill>
                </a:rPr>
                <a:t>(b)</a:t>
              </a:r>
            </a:p>
          </p:txBody>
        </p:sp>
      </p:grp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Imbricate Wedge at Leading Edge of Salt Sheets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13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6000750" y="866775"/>
            <a:ext cx="3143249" cy="599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</a:rPr>
              <a:t>Salt-sheet advance is typically driven by downslope flow of salt.</a:t>
            </a:r>
          </a:p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  <a:effectLst/>
              </a:rPr>
              <a:t>The advancing sheet acts like a bulldozer, shortening the adjacent sediments.</a:t>
            </a:r>
          </a:p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</a:rPr>
              <a:t>The shortened pile of sediments is termed an “imbricate wedge”.</a:t>
            </a:r>
            <a:endParaRPr lang="en-US" sz="2400" b="1" dirty="0" smtClean="0"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9280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/>
          <p:cNvSpPr txBox="1">
            <a:spLocks noChangeArrowheads="1"/>
          </p:cNvSpPr>
          <p:nvPr/>
        </p:nvSpPr>
        <p:spPr>
          <a:xfrm>
            <a:off x="160338" y="609600"/>
            <a:ext cx="8807450" cy="1781175"/>
          </a:xfrm>
          <a:prstGeom prst="rect">
            <a:avLst/>
          </a:prstGeom>
          <a:noFill/>
          <a:ln/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FFCC99"/>
                </a:solidFill>
              </a:rPr>
              <a:t>3) Base-salt structure</a:t>
            </a:r>
            <a:endParaRPr lang="en-US" b="1" dirty="0">
              <a:solidFill>
                <a:srgbClr val="FFCC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59288" y="3857625"/>
            <a:ext cx="8863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Sylvite</a:t>
            </a:r>
            <a:endParaRPr lang="en-US" sz="2000" b="1" dirty="0"/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4697413" y="3638551"/>
            <a:ext cx="257174" cy="28574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ight Arrow 2"/>
          <p:cNvSpPr/>
          <p:nvPr/>
        </p:nvSpPr>
        <p:spPr>
          <a:xfrm>
            <a:off x="5035042" y="4562535"/>
            <a:ext cx="259335" cy="30474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flipH="1">
            <a:off x="4668838" y="4562535"/>
            <a:ext cx="259335" cy="30474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 descr="C:\Data\Publications\Abstracts\2014\OGF talk 1-14\Figure 01b BO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5"/>
          <a:stretch/>
        </p:blipFill>
        <p:spPr bwMode="auto">
          <a:xfrm>
            <a:off x="459581" y="2123281"/>
            <a:ext cx="8285163" cy="348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30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A) Geologic Complexity – Overturned Beds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527300" y="1792288"/>
            <a:ext cx="206210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>
                <a:solidFill>
                  <a:schemeClr val="bg1"/>
                </a:solidFill>
              </a:rPr>
              <a:t>Leading-edge thrust</a:t>
            </a:r>
          </a:p>
        </p:txBody>
      </p:sp>
      <p:grpSp>
        <p:nvGrpSpPr>
          <p:cNvPr id="8" name="Group 13"/>
          <p:cNvGrpSpPr>
            <a:grpSpLocks/>
          </p:cNvGrpSpPr>
          <p:nvPr/>
        </p:nvGrpSpPr>
        <p:grpSpPr bwMode="auto">
          <a:xfrm>
            <a:off x="2505075" y="2070100"/>
            <a:ext cx="347663" cy="450850"/>
            <a:chOff x="1544" y="1839"/>
            <a:chExt cx="41" cy="265"/>
          </a:xfrm>
        </p:grpSpPr>
        <p:sp>
          <p:nvSpPr>
            <p:cNvPr id="9" name="Line 14"/>
            <p:cNvSpPr>
              <a:spLocks noChangeShapeType="1"/>
            </p:cNvSpPr>
            <p:nvPr/>
          </p:nvSpPr>
          <p:spPr bwMode="auto">
            <a:xfrm flipH="1">
              <a:off x="1544" y="1839"/>
              <a:ext cx="41" cy="26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Line 15"/>
            <p:cNvSpPr>
              <a:spLocks noChangeShapeType="1"/>
            </p:cNvSpPr>
            <p:nvPr/>
          </p:nvSpPr>
          <p:spPr bwMode="auto">
            <a:xfrm flipH="1">
              <a:off x="1545" y="1842"/>
              <a:ext cx="39" cy="25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1019175" y="1335088"/>
            <a:ext cx="189660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>
                <a:solidFill>
                  <a:schemeClr val="bg1"/>
                </a:solidFill>
              </a:rPr>
              <a:t>Incipient breakout</a:t>
            </a:r>
          </a:p>
        </p:txBody>
      </p:sp>
      <p:grpSp>
        <p:nvGrpSpPr>
          <p:cNvPr id="12" name="Group 17"/>
          <p:cNvGrpSpPr>
            <a:grpSpLocks/>
          </p:cNvGrpSpPr>
          <p:nvPr/>
        </p:nvGrpSpPr>
        <p:grpSpPr bwMode="auto">
          <a:xfrm>
            <a:off x="1590675" y="1641475"/>
            <a:ext cx="252413" cy="488950"/>
            <a:chOff x="1544" y="1839"/>
            <a:chExt cx="41" cy="265"/>
          </a:xfrm>
        </p:grpSpPr>
        <p:sp>
          <p:nvSpPr>
            <p:cNvPr id="13" name="Line 18"/>
            <p:cNvSpPr>
              <a:spLocks noChangeShapeType="1"/>
            </p:cNvSpPr>
            <p:nvPr/>
          </p:nvSpPr>
          <p:spPr bwMode="auto">
            <a:xfrm flipH="1">
              <a:off x="1544" y="1839"/>
              <a:ext cx="41" cy="26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Line 19"/>
            <p:cNvSpPr>
              <a:spLocks noChangeShapeType="1"/>
            </p:cNvSpPr>
            <p:nvPr/>
          </p:nvSpPr>
          <p:spPr bwMode="auto">
            <a:xfrm flipH="1">
              <a:off x="1545" y="1842"/>
              <a:ext cx="39" cy="25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1530350" y="3697288"/>
            <a:ext cx="392504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>
                <a:solidFill>
                  <a:schemeClr val="bg1"/>
                </a:solidFill>
              </a:rPr>
              <a:t>Overturned limb involves older</a:t>
            </a:r>
          </a:p>
          <a:p>
            <a:r>
              <a:rPr lang="en-US" altLang="en-US">
                <a:solidFill>
                  <a:schemeClr val="bg1"/>
                </a:solidFill>
              </a:rPr>
              <a:t>sediments than the deeper upright limb</a:t>
            </a:r>
          </a:p>
        </p:txBody>
      </p:sp>
      <p:grpSp>
        <p:nvGrpSpPr>
          <p:cNvPr id="16" name="Group 21"/>
          <p:cNvGrpSpPr>
            <a:grpSpLocks/>
          </p:cNvGrpSpPr>
          <p:nvPr/>
        </p:nvGrpSpPr>
        <p:grpSpPr bwMode="auto">
          <a:xfrm>
            <a:off x="2809875" y="4222750"/>
            <a:ext cx="395288" cy="612775"/>
            <a:chOff x="1544" y="1839"/>
            <a:chExt cx="41" cy="265"/>
          </a:xfrm>
        </p:grpSpPr>
        <p:sp>
          <p:nvSpPr>
            <p:cNvPr id="17" name="Line 22"/>
            <p:cNvSpPr>
              <a:spLocks noChangeShapeType="1"/>
            </p:cNvSpPr>
            <p:nvPr/>
          </p:nvSpPr>
          <p:spPr bwMode="auto">
            <a:xfrm flipH="1">
              <a:off x="1544" y="1839"/>
              <a:ext cx="41" cy="26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Line 23"/>
            <p:cNvSpPr>
              <a:spLocks noChangeShapeType="1"/>
            </p:cNvSpPr>
            <p:nvPr/>
          </p:nvSpPr>
          <p:spPr bwMode="auto">
            <a:xfrm flipH="1">
              <a:off x="1545" y="1842"/>
              <a:ext cx="39" cy="25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25"/>
          <p:cNvGrpSpPr>
            <a:grpSpLocks/>
          </p:cNvGrpSpPr>
          <p:nvPr/>
        </p:nvGrpSpPr>
        <p:grpSpPr bwMode="auto">
          <a:xfrm>
            <a:off x="395288" y="1962150"/>
            <a:ext cx="4830762" cy="4133850"/>
            <a:chOff x="249" y="1236"/>
            <a:chExt cx="3043" cy="2604"/>
          </a:xfrm>
        </p:grpSpPr>
        <p:pic>
          <p:nvPicPr>
            <p:cNvPr id="20" name="Picture 10" descr="flap-w-thrust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1236"/>
              <a:ext cx="3043" cy="2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Line 24"/>
            <p:cNvSpPr>
              <a:spLocks noChangeShapeType="1"/>
            </p:cNvSpPr>
            <p:nvPr/>
          </p:nvSpPr>
          <p:spPr bwMode="auto">
            <a:xfrm flipV="1">
              <a:off x="1848" y="3080"/>
              <a:ext cx="172" cy="6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5455399" y="866775"/>
            <a:ext cx="3688601" cy="599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</a:rPr>
              <a:t>Breakout of a salt sheet can fold its roof, leaving an overturned slab of sediment beneath the salt.</a:t>
            </a:r>
          </a:p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  <a:effectLst/>
              </a:rPr>
              <a:t>Because the overturned section is former roof, it’s typically condensed and shale-prone.</a:t>
            </a:r>
          </a:p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</a:rPr>
              <a:t>Slumping during overturn may also deform the units.</a:t>
            </a:r>
            <a:endParaRPr lang="en-US" sz="2400" b="1" dirty="0" smtClean="0"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9507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Geologic Complexity – Slump Deposits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7" name="Picture 9" descr="c98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1" t="32516" r="6587" b="27686"/>
          <a:stretch>
            <a:fillRect/>
          </a:stretch>
        </p:blipFill>
        <p:spPr bwMode="auto">
          <a:xfrm>
            <a:off x="411956" y="982663"/>
            <a:ext cx="8331994" cy="301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60351" y="4114800"/>
            <a:ext cx="888365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</a:rPr>
              <a:t>Salt sheets typically form topographic highs, with an escarpment near the leading edge.</a:t>
            </a:r>
          </a:p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  <a:effectLst/>
              </a:rPr>
              <a:t>This escarpment is prone to gravity failure, and so may deposit mass-transport complexes in front of the advancing sheet.</a:t>
            </a:r>
          </a:p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</a:rPr>
              <a:t>These mass-transport complexes may subsequently be overrun by the sheet, forming a geologically complex, mud-prone unit immediately beneath the salt.</a:t>
            </a:r>
            <a:endParaRPr lang="en-US" sz="2400" b="1" dirty="0" smtClean="0"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4466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65" name="Rectangle 9"/>
          <p:cNvSpPr>
            <a:spLocks noChangeArrowheads="1"/>
          </p:cNvSpPr>
          <p:nvPr/>
        </p:nvSpPr>
        <p:spPr bwMode="auto">
          <a:xfrm>
            <a:off x="260350" y="3648074"/>
            <a:ext cx="8623300" cy="2228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bg1"/>
                </a:solidFill>
                <a:latin typeface="Arial" pitchFamily="34" charset="0"/>
              </a:defRPr>
            </a:lvl2pPr>
            <a:lvl3pPr marL="1085850" indent="-228600">
              <a:spcBef>
                <a:spcPct val="20000"/>
              </a:spcBef>
              <a:buChar char="•"/>
              <a:defRPr sz="2400" b="1">
                <a:solidFill>
                  <a:schemeClr val="bg1"/>
                </a:solidFill>
                <a:latin typeface="Arial" pitchFamily="34" charset="0"/>
              </a:defRPr>
            </a:lvl3pPr>
            <a:lvl4pPr marL="1428750" indent="-228600">
              <a:spcBef>
                <a:spcPct val="20000"/>
              </a:spcBef>
              <a:buChar char="–"/>
              <a:defRPr sz="2200" b="1">
                <a:solidFill>
                  <a:schemeClr val="bg1"/>
                </a:solidFill>
                <a:latin typeface="Arial" pitchFamily="34" charset="0"/>
              </a:defRPr>
            </a:lvl4pPr>
            <a:lvl5pPr marL="1771650" indent="-228600">
              <a:spcBef>
                <a:spcPct val="20000"/>
              </a:spcBef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5pPr>
            <a:lvl6pPr marL="22288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6pPr>
            <a:lvl7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7pPr>
            <a:lvl8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8pPr>
            <a:lvl9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US" altLang="en-US" sz="2400" dirty="0" smtClean="0"/>
              <a:t>This animation shows both roof overturn and slumping during the evolution of a sheet. </a:t>
            </a:r>
          </a:p>
          <a:p>
            <a:r>
              <a:rPr lang="en-US" altLang="en-US" sz="2400" dirty="0" smtClean="0"/>
              <a:t>The animation is schematic, but does illustrate how easy it is to generate geologic complexity during sheet advance. </a:t>
            </a:r>
            <a:endParaRPr lang="en-US" altLang="en-US" sz="2400" dirty="0"/>
          </a:p>
        </p:txBody>
      </p:sp>
      <p:pic>
        <p:nvPicPr>
          <p:cNvPr id="915467" name="Picture 11" descr="OT flap final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763588"/>
            <a:ext cx="8524875" cy="232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Geologic Complexity – Animation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12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109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Acknowledgements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596900" y="1262063"/>
            <a:ext cx="2576513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15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Anadarko</a:t>
            </a:r>
          </a:p>
          <a:p>
            <a:pPr marL="342900" indent="-342900">
              <a:spcBef>
                <a:spcPct val="15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Apache</a:t>
            </a:r>
          </a:p>
          <a:p>
            <a:pPr marL="342900" indent="-342900">
              <a:spcBef>
                <a:spcPct val="15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BHP Billiton</a:t>
            </a:r>
          </a:p>
          <a:p>
            <a:pPr marL="342900" indent="-342900">
              <a:spcBef>
                <a:spcPct val="15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BP</a:t>
            </a:r>
          </a:p>
          <a:p>
            <a:pPr marL="342900" indent="-342900">
              <a:spcBef>
                <a:spcPct val="15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CGG</a:t>
            </a:r>
          </a:p>
          <a:p>
            <a:pPr marL="342900" indent="-342900">
              <a:spcBef>
                <a:spcPct val="15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Chevron</a:t>
            </a:r>
          </a:p>
          <a:p>
            <a:pPr marL="342900" indent="-342900">
              <a:spcBef>
                <a:spcPct val="15000"/>
              </a:spcBef>
              <a:buSzPct val="120000"/>
              <a:buFont typeface="Symbol" charset="0"/>
              <a:buNone/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Cobalt</a:t>
            </a:r>
          </a:p>
          <a:p>
            <a:pPr marL="342900" indent="-342900">
              <a:spcBef>
                <a:spcPct val="15000"/>
              </a:spcBef>
              <a:buSzPct val="120000"/>
              <a:buFont typeface="Symbol" charset="0"/>
              <a:buNone/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Condor</a:t>
            </a:r>
          </a:p>
          <a:p>
            <a:pPr marL="342900" indent="-342900">
              <a:spcBef>
                <a:spcPct val="15000"/>
              </a:spcBef>
              <a:buSzPct val="120000"/>
              <a:buFont typeface="Symbol" charset="0"/>
              <a:buNone/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ConocoPhillips</a:t>
            </a:r>
            <a:endParaRPr lang="en-US" sz="2000" b="1" dirty="0">
              <a:solidFill>
                <a:schemeClr val="bg1"/>
              </a:solidFill>
              <a:ea typeface="ＭＳ Ｐゴシック" charset="0"/>
              <a:cs typeface="ＭＳ Ｐゴシック" charset="0"/>
            </a:endParaRPr>
          </a:p>
          <a:p>
            <a:pPr marL="342900" indent="-342900">
              <a:spcBef>
                <a:spcPct val="15000"/>
              </a:spcBef>
              <a:buSzPct val="120000"/>
              <a:buFont typeface="Symbol" charset="0"/>
              <a:buNone/>
              <a:defRPr/>
            </a:pPr>
            <a:r>
              <a:rPr lang="en-US" sz="2000" b="1" dirty="0" err="1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Ecopetrol</a:t>
            </a:r>
            <a:endParaRPr lang="en-US" sz="2000" b="1" dirty="0">
              <a:solidFill>
                <a:schemeClr val="bg1"/>
              </a:solidFill>
              <a:ea typeface="ＭＳ Ｐゴシック" charset="0"/>
              <a:cs typeface="ＭＳ Ｐゴシック" charset="0"/>
            </a:endParaRPr>
          </a:p>
          <a:p>
            <a:pPr marL="342900" indent="-342900">
              <a:spcBef>
                <a:spcPct val="15000"/>
              </a:spcBef>
              <a:buSzPct val="120000"/>
              <a:buFont typeface="Symbol" charset="0"/>
              <a:buNone/>
              <a:defRPr/>
            </a:pPr>
            <a:r>
              <a:rPr lang="en-US" sz="2000" b="1" dirty="0" err="1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Eni</a:t>
            </a:r>
            <a:endParaRPr lang="en-US" sz="2000" b="1" dirty="0">
              <a:solidFill>
                <a:schemeClr val="bg1"/>
              </a:solidFill>
              <a:ea typeface="ＭＳ Ｐゴシック" charset="0"/>
              <a:cs typeface="ＭＳ Ｐゴシック" charset="0"/>
            </a:endParaRP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ExxonMobil</a:t>
            </a:r>
            <a:endParaRPr lang="en-US" sz="2000" b="1" dirty="0">
              <a:solidFill>
                <a:schemeClr val="bg1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3511550" y="1262063"/>
            <a:ext cx="2576513" cy="442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15000"/>
              </a:spcBef>
              <a:buSzPct val="120000"/>
              <a:buFont typeface="Symbol" charset="0"/>
              <a:buNone/>
              <a:defRPr/>
            </a:pPr>
            <a:r>
              <a:rPr lang="en-US" sz="2000" b="1" dirty="0" err="1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Fugro</a:t>
            </a:r>
            <a:endParaRPr lang="en-US" sz="2000" b="1" dirty="0">
              <a:solidFill>
                <a:schemeClr val="bg1"/>
              </a:solidFill>
              <a:ea typeface="ＭＳ Ｐゴシック" charset="0"/>
              <a:cs typeface="ＭＳ Ｐゴシック" charset="0"/>
            </a:endParaRPr>
          </a:p>
          <a:p>
            <a:pPr marL="342900" indent="-342900">
              <a:spcBef>
                <a:spcPct val="15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Global Geophysical</a:t>
            </a: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Hess</a:t>
            </a:r>
            <a:endParaRPr lang="en-US" sz="2000" b="1" dirty="0">
              <a:solidFill>
                <a:schemeClr val="bg1"/>
              </a:solidFill>
              <a:ea typeface="ＭＳ Ｐゴシック" charset="0"/>
              <a:cs typeface="ＭＳ Ｐゴシック" charset="0"/>
            </a:endParaRP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ION Geophysical</a:t>
            </a: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KNOC</a:t>
            </a: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Maersk</a:t>
            </a: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Marathon</a:t>
            </a: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McMoRan</a:t>
            </a: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Murphy</a:t>
            </a: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Nexen</a:t>
            </a: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Noble</a:t>
            </a:r>
          </a:p>
          <a:p>
            <a:pPr marL="342900" indent="-342900">
              <a:spcBef>
                <a:spcPct val="20000"/>
              </a:spcBef>
              <a:buSzPct val="120000"/>
              <a:defRPr/>
            </a:pPr>
            <a:r>
              <a:rPr lang="en-US" sz="2000" b="1" dirty="0" smtClean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PGS</a:t>
            </a:r>
            <a:endParaRPr lang="en-US" sz="2000" b="1" dirty="0">
              <a:solidFill>
                <a:schemeClr val="bg1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6502400" y="1262063"/>
            <a:ext cx="2576513" cy="455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SzPct val="120000"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Pemex</a:t>
            </a: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 err="1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Petrobras</a:t>
            </a:r>
            <a:endParaRPr lang="en-US" sz="2000" b="1" dirty="0">
              <a:solidFill>
                <a:schemeClr val="bg1"/>
              </a:solidFill>
              <a:ea typeface="ＭＳ Ｐゴシック" charset="0"/>
              <a:cs typeface="ＭＳ Ｐゴシック" charset="0"/>
            </a:endParaRP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 err="1" smtClean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Repsol</a:t>
            </a:r>
            <a:r>
              <a:rPr lang="en-US" sz="2000" b="1" dirty="0" smtClean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-YPF</a:t>
            </a:r>
            <a:endParaRPr lang="en-US" sz="2000" b="1" dirty="0">
              <a:solidFill>
                <a:schemeClr val="bg1"/>
              </a:solidFill>
              <a:ea typeface="ＭＳ Ｐゴシック" charset="0"/>
              <a:cs typeface="ＭＳ Ｐゴシック" charset="0"/>
            </a:endParaRP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Samson</a:t>
            </a: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Saudi Aramco</a:t>
            </a: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Shell</a:t>
            </a: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Statoil</a:t>
            </a:r>
            <a:endParaRPr lang="en-US" sz="2000" b="1" dirty="0">
              <a:solidFill>
                <a:schemeClr val="bg1"/>
              </a:solidFill>
              <a:ea typeface="MS PGothic" pitchFamily="34" charset="-128"/>
              <a:cs typeface="Arial"/>
            </a:endParaRP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Talisman</a:t>
            </a: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TGS-NOPEC</a:t>
            </a: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Total</a:t>
            </a:r>
          </a:p>
          <a:p>
            <a:pPr marL="342900" indent="-342900">
              <a:spcBef>
                <a:spcPct val="20000"/>
              </a:spcBef>
              <a:buSzPct val="120000"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WesternGeco</a:t>
            </a:r>
          </a:p>
          <a:p>
            <a:pPr marL="342900" indent="-342900">
              <a:spcBef>
                <a:spcPct val="20000"/>
              </a:spcBef>
              <a:buSzPct val="120000"/>
              <a:buFont typeface="Symbol" charset="0"/>
              <a:buNone/>
              <a:defRPr/>
            </a:pPr>
            <a:r>
              <a:rPr lang="en-US" sz="2000" b="1" dirty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Woodside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82272" y="754063"/>
            <a:ext cx="5979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Applied Geodynamics Laboratory Consortium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7725" y="6082784"/>
            <a:ext cx="4339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Additional  support from:  </a:t>
            </a:r>
            <a:r>
              <a:rPr lang="en-US" sz="2000" b="1" dirty="0" smtClean="0">
                <a:solidFill>
                  <a:schemeClr val="bg1"/>
                </a:solidFill>
              </a:rPr>
              <a:t>Cairn Energy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50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Geologic Complexity – Stranded Raft Blocks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7" name="Picture 11" descr="oblique sheet overr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25"/>
          <a:stretch>
            <a:fillRect/>
          </a:stretch>
        </p:blipFill>
        <p:spPr bwMode="auto">
          <a:xfrm>
            <a:off x="85725" y="1100138"/>
            <a:ext cx="4457700" cy="377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534988" y="706438"/>
            <a:ext cx="39279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>
                <a:solidFill>
                  <a:schemeClr val="bg1"/>
                </a:solidFill>
              </a:rPr>
              <a:t>Salt sheet overriding a leading-edge raft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3536950" y="2678113"/>
            <a:ext cx="5664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Raft</a:t>
            </a:r>
          </a:p>
        </p:txBody>
      </p:sp>
      <p:pic>
        <p:nvPicPr>
          <p:cNvPr id="11" name="Picture 15" descr="OT model sec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91"/>
          <a:stretch>
            <a:fillRect/>
          </a:stretch>
        </p:blipFill>
        <p:spPr bwMode="auto">
          <a:xfrm>
            <a:off x="131762" y="5180171"/>
            <a:ext cx="7038975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23"/>
          <p:cNvSpPr txBox="1">
            <a:spLocks noChangeArrowheads="1"/>
          </p:cNvSpPr>
          <p:nvPr/>
        </p:nvSpPr>
        <p:spPr bwMode="auto">
          <a:xfrm>
            <a:off x="139699" y="5153184"/>
            <a:ext cx="21848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dirty="0" smtClean="0">
                <a:solidFill>
                  <a:schemeClr val="bg1"/>
                </a:solidFill>
              </a:rPr>
              <a:t>Overridden raft block</a:t>
            </a:r>
            <a:endParaRPr lang="en-US" altLang="en-US" dirty="0">
              <a:solidFill>
                <a:schemeClr val="bg1"/>
              </a:solidFill>
            </a:endParaRPr>
          </a:p>
        </p:txBody>
      </p:sp>
      <p:grpSp>
        <p:nvGrpSpPr>
          <p:cNvPr id="13" name="Group 26"/>
          <p:cNvGrpSpPr>
            <a:grpSpLocks/>
          </p:cNvGrpSpPr>
          <p:nvPr/>
        </p:nvGrpSpPr>
        <p:grpSpPr bwMode="auto">
          <a:xfrm>
            <a:off x="1260475" y="5522515"/>
            <a:ext cx="171450" cy="457755"/>
            <a:chOff x="1242" y="2364"/>
            <a:chExt cx="111" cy="360"/>
          </a:xfrm>
        </p:grpSpPr>
        <p:sp>
          <p:nvSpPr>
            <p:cNvPr id="14" name="Line 24"/>
            <p:cNvSpPr>
              <a:spLocks noChangeShapeType="1"/>
            </p:cNvSpPr>
            <p:nvPr/>
          </p:nvSpPr>
          <p:spPr bwMode="auto">
            <a:xfrm flipH="1">
              <a:off x="1242" y="2376"/>
              <a:ext cx="108" cy="3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25"/>
            <p:cNvSpPr>
              <a:spLocks noChangeShapeType="1"/>
            </p:cNvSpPr>
            <p:nvPr/>
          </p:nvSpPr>
          <p:spPr bwMode="auto">
            <a:xfrm flipH="1">
              <a:off x="1245" y="2364"/>
              <a:ext cx="108" cy="34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4752974" y="891104"/>
            <a:ext cx="4130675" cy="398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bg1"/>
                </a:solidFill>
                <a:latin typeface="Arial" pitchFamily="34" charset="0"/>
              </a:defRPr>
            </a:lvl2pPr>
            <a:lvl3pPr marL="1085850" indent="-228600">
              <a:spcBef>
                <a:spcPct val="20000"/>
              </a:spcBef>
              <a:buChar char="•"/>
              <a:defRPr sz="2400" b="1">
                <a:solidFill>
                  <a:schemeClr val="bg1"/>
                </a:solidFill>
                <a:latin typeface="Arial" pitchFamily="34" charset="0"/>
              </a:defRPr>
            </a:lvl3pPr>
            <a:lvl4pPr marL="1428750" indent="-228600">
              <a:spcBef>
                <a:spcPct val="20000"/>
              </a:spcBef>
              <a:buChar char="–"/>
              <a:defRPr sz="2200" b="1">
                <a:solidFill>
                  <a:schemeClr val="bg1"/>
                </a:solidFill>
                <a:latin typeface="Arial" pitchFamily="34" charset="0"/>
              </a:defRPr>
            </a:lvl4pPr>
            <a:lvl5pPr marL="1771650" indent="-228600">
              <a:spcBef>
                <a:spcPct val="20000"/>
              </a:spcBef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5pPr>
            <a:lvl6pPr marL="22288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6pPr>
            <a:lvl7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7pPr>
            <a:lvl8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8pPr>
            <a:lvl9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US" altLang="en-US" sz="2400" dirty="0" smtClean="0"/>
              <a:t>A raft block is an isolated sedimentary fragment or minibasin carried on top of a salt sheet.</a:t>
            </a:r>
          </a:p>
          <a:p>
            <a:r>
              <a:rPr lang="en-US" altLang="en-US" sz="2400" dirty="0" smtClean="0"/>
              <a:t>These blocks may become stranded at the edge of the sheet, and subsequently be overridden by salt.  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3280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Geologic Complexity – Encased Basins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7" name="Picture 2" descr="C:\Data\A.G.L\AGL 2012\Encased basins\foundering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422874"/>
              </a:clrFrom>
              <a:clrTo>
                <a:srgbClr val="42287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8" t="2945" r="9504" b="4487"/>
          <a:stretch/>
        </p:blipFill>
        <p:spPr bwMode="auto">
          <a:xfrm>
            <a:off x="152399" y="763588"/>
            <a:ext cx="3009901" cy="597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352800" y="838200"/>
            <a:ext cx="5530850" cy="573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bg1"/>
                </a:solidFill>
                <a:latin typeface="Arial" pitchFamily="34" charset="0"/>
              </a:defRPr>
            </a:lvl2pPr>
            <a:lvl3pPr marL="1085850" indent="-228600">
              <a:spcBef>
                <a:spcPct val="20000"/>
              </a:spcBef>
              <a:buChar char="•"/>
              <a:defRPr sz="2400" b="1">
                <a:solidFill>
                  <a:schemeClr val="bg1"/>
                </a:solidFill>
                <a:latin typeface="Arial" pitchFamily="34" charset="0"/>
              </a:defRPr>
            </a:lvl3pPr>
            <a:lvl4pPr marL="1428750" indent="-228600">
              <a:spcBef>
                <a:spcPct val="20000"/>
              </a:spcBef>
              <a:buChar char="–"/>
              <a:defRPr sz="2200" b="1">
                <a:solidFill>
                  <a:schemeClr val="bg1"/>
                </a:solidFill>
                <a:latin typeface="Arial" pitchFamily="34" charset="0"/>
              </a:defRPr>
            </a:lvl4pPr>
            <a:lvl5pPr marL="1771650" indent="-228600">
              <a:spcBef>
                <a:spcPct val="20000"/>
              </a:spcBef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5pPr>
            <a:lvl6pPr marL="22288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6pPr>
            <a:lvl7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7pPr>
            <a:lvl8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8pPr>
            <a:lvl9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US" altLang="en-US" sz="2400" dirty="0" smtClean="0"/>
              <a:t>Minibasins may become encased inside of salt sheets, especially if they are thick enough to be denser than salt. </a:t>
            </a:r>
          </a:p>
          <a:p>
            <a:r>
              <a:rPr lang="en-US" altLang="en-US" sz="2400" dirty="0" smtClean="0"/>
              <a:t>Once encased, they typically sink to the bottom of the sheet, where they come to rest along the base-salt contact.</a:t>
            </a:r>
            <a:endParaRPr lang="en-US" altLang="en-US" sz="2400" dirty="0"/>
          </a:p>
          <a:p>
            <a:r>
              <a:rPr lang="en-US" altLang="en-US" sz="2400" dirty="0" smtClean="0"/>
              <a:t>Many encased basins are transported into topographic lows in the base of salt, especially feeders. </a:t>
            </a:r>
          </a:p>
        </p:txBody>
      </p:sp>
    </p:spTree>
    <p:extLst>
      <p:ext uri="{BB962C8B-B14F-4D97-AF65-F5344CB8AC3E}">
        <p14:creationId xmlns:p14="http://schemas.microsoft.com/office/powerpoint/2010/main" val="13158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6130" name="PEpp.avi" descr="Macintosh HD:Users:Mariakat:Jackson:Presentations:AGL2011:presentation:9_PoroElastic:PEpp.avi">
            <a:hlinkClick r:id="" action="ppaction://media"/>
          </p:cNvPr>
          <p:cNvPicPr>
            <a:picLocks noRot="1" noChangeAspect="1" noChangeArrowheads="1"/>
          </p:cNvPicPr>
          <p:nvPr>
            <a:quickTime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52400" y="595313"/>
            <a:ext cx="8839200" cy="3532187"/>
          </a:xfrm>
          <a:prstGeom prst="rect">
            <a:avLst/>
          </a:prstGeom>
          <a:noFill/>
        </p:spPr>
      </p:pic>
      <p:pic>
        <p:nvPicPr>
          <p:cNvPr id="1456132" name="Picture 4" descr="endPEppmovie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0338" y="569913"/>
            <a:ext cx="8821737" cy="3544887"/>
          </a:xfrm>
          <a:prstGeom prst="rect">
            <a:avLst/>
          </a:prstGeom>
          <a:noFill/>
        </p:spPr>
      </p:pic>
      <p:grpSp>
        <p:nvGrpSpPr>
          <p:cNvPr id="1456142" name="Group 14"/>
          <p:cNvGrpSpPr>
            <a:grpSpLocks/>
          </p:cNvGrpSpPr>
          <p:nvPr/>
        </p:nvGrpSpPr>
        <p:grpSpPr bwMode="auto">
          <a:xfrm>
            <a:off x="144463" y="4191000"/>
            <a:ext cx="1717675" cy="2667000"/>
            <a:chOff x="91" y="2640"/>
            <a:chExt cx="1082" cy="1680"/>
          </a:xfrm>
        </p:grpSpPr>
        <p:sp>
          <p:nvSpPr>
            <p:cNvPr id="1456141" name="Rectangle 13"/>
            <p:cNvSpPr>
              <a:spLocks noChangeArrowheads="1"/>
            </p:cNvSpPr>
            <p:nvPr/>
          </p:nvSpPr>
          <p:spPr bwMode="auto">
            <a:xfrm>
              <a:off x="91" y="2644"/>
              <a:ext cx="1082" cy="16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456133" name="Picture 5" descr="labelppMovie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44" y="2640"/>
              <a:ext cx="1000" cy="1600"/>
            </a:xfrm>
            <a:prstGeom prst="rect">
              <a:avLst/>
            </a:prstGeom>
            <a:noFill/>
          </p:spPr>
        </p:pic>
      </p:grpSp>
      <p:grpSp>
        <p:nvGrpSpPr>
          <p:cNvPr id="1456143" name="Group 15"/>
          <p:cNvGrpSpPr>
            <a:grpSpLocks/>
          </p:cNvGrpSpPr>
          <p:nvPr/>
        </p:nvGrpSpPr>
        <p:grpSpPr bwMode="auto">
          <a:xfrm>
            <a:off x="8229600" y="3683794"/>
            <a:ext cx="698500" cy="407988"/>
            <a:chOff x="5184" y="2640"/>
            <a:chExt cx="440" cy="257"/>
          </a:xfrm>
        </p:grpSpPr>
        <p:grpSp>
          <p:nvGrpSpPr>
            <p:cNvPr id="1456136" name="Group 8"/>
            <p:cNvGrpSpPr>
              <a:grpSpLocks/>
            </p:cNvGrpSpPr>
            <p:nvPr/>
          </p:nvGrpSpPr>
          <p:grpSpPr bwMode="auto">
            <a:xfrm>
              <a:off x="5192" y="2798"/>
              <a:ext cx="432" cy="99"/>
              <a:chOff x="5136" y="288"/>
              <a:chExt cx="432" cy="96"/>
            </a:xfrm>
          </p:grpSpPr>
          <p:sp>
            <p:nvSpPr>
              <p:cNvPr id="1456137" name="Line 9"/>
              <p:cNvSpPr>
                <a:spLocks noChangeShapeType="1"/>
              </p:cNvSpPr>
              <p:nvPr/>
            </p:nvSpPr>
            <p:spPr bwMode="auto">
              <a:xfrm>
                <a:off x="5136" y="336"/>
                <a:ext cx="432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6138" name="Line 10"/>
              <p:cNvSpPr>
                <a:spLocks noChangeShapeType="1"/>
              </p:cNvSpPr>
              <p:nvPr/>
            </p:nvSpPr>
            <p:spPr bwMode="auto">
              <a:xfrm>
                <a:off x="5568" y="288"/>
                <a:ext cx="0" cy="96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6139" name="Line 11"/>
              <p:cNvSpPr>
                <a:spLocks noChangeShapeType="1"/>
              </p:cNvSpPr>
              <p:nvPr/>
            </p:nvSpPr>
            <p:spPr bwMode="auto">
              <a:xfrm>
                <a:off x="5136" y="288"/>
                <a:ext cx="0" cy="96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56140" name="Text Box 12"/>
            <p:cNvSpPr txBox="1">
              <a:spLocks noChangeArrowheads="1"/>
            </p:cNvSpPr>
            <p:nvPr/>
          </p:nvSpPr>
          <p:spPr bwMode="auto">
            <a:xfrm>
              <a:off x="5184" y="2640"/>
              <a:ext cx="44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2000" b="0">
                  <a:solidFill>
                    <a:schemeClr val="bg1"/>
                  </a:solidFill>
                  <a:effectLst/>
                  <a:latin typeface="Times New Roman" pitchFamily="-32" charset="0"/>
                  <a:ea typeface="ＭＳ Ｐゴシック" pitchFamily="-32" charset="-128"/>
                </a:rPr>
                <a:t>2 km</a:t>
              </a:r>
              <a:endParaRPr lang="en-US" sz="2000" b="0">
                <a:effectLst/>
                <a:latin typeface="Times New Roman" pitchFamily="-32" charset="0"/>
                <a:ea typeface="ＭＳ Ｐゴシック" pitchFamily="-32" charset="-128"/>
              </a:endParaRPr>
            </a:p>
          </p:txBody>
        </p:sp>
      </p:grp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B) Subsalt Overpressures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1862138" y="4191000"/>
            <a:ext cx="7281862" cy="2746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bg1"/>
                </a:solidFill>
                <a:latin typeface="Arial" pitchFamily="34" charset="0"/>
              </a:defRPr>
            </a:lvl2pPr>
            <a:lvl3pPr marL="1085850" indent="-228600">
              <a:spcBef>
                <a:spcPct val="20000"/>
              </a:spcBef>
              <a:buChar char="•"/>
              <a:defRPr sz="2400" b="1">
                <a:solidFill>
                  <a:schemeClr val="bg1"/>
                </a:solidFill>
                <a:latin typeface="Arial" pitchFamily="34" charset="0"/>
              </a:defRPr>
            </a:lvl3pPr>
            <a:lvl4pPr marL="1428750" indent="-228600">
              <a:spcBef>
                <a:spcPct val="20000"/>
              </a:spcBef>
              <a:buChar char="–"/>
              <a:defRPr sz="2200" b="1">
                <a:solidFill>
                  <a:schemeClr val="bg1"/>
                </a:solidFill>
                <a:latin typeface="Arial" pitchFamily="34" charset="0"/>
              </a:defRPr>
            </a:lvl4pPr>
            <a:lvl5pPr marL="1771650" indent="-228600">
              <a:spcBef>
                <a:spcPct val="20000"/>
              </a:spcBef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5pPr>
            <a:lvl6pPr marL="22288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6pPr>
            <a:lvl7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7pPr>
            <a:lvl8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8pPr>
            <a:lvl9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US" altLang="en-US" sz="2400" dirty="0" smtClean="0"/>
              <a:t>When subsalt sediments have extremely low permeabilities (</a:t>
            </a:r>
            <a:r>
              <a:rPr lang="en-US" altLang="en-US" sz="2400" dirty="0" err="1" smtClean="0"/>
              <a:t>undrained</a:t>
            </a:r>
            <a:r>
              <a:rPr lang="en-US" altLang="en-US" sz="2400" dirty="0" smtClean="0"/>
              <a:t>):</a:t>
            </a:r>
          </a:p>
          <a:p>
            <a:pPr lvl="1"/>
            <a:r>
              <a:rPr lang="en-US" altLang="en-US" sz="2400" dirty="0" smtClean="0"/>
              <a:t>Salt load is transferred to subsalt overpressure.</a:t>
            </a:r>
          </a:p>
          <a:p>
            <a:pPr lvl="1"/>
            <a:r>
              <a:rPr lang="en-US" altLang="en-US" sz="2400" dirty="0" smtClean="0"/>
              <a:t>Overpressures are proportional to salt thickness. </a:t>
            </a:r>
          </a:p>
        </p:txBody>
      </p:sp>
    </p:spTree>
    <p:extLst>
      <p:ext uri="{BB962C8B-B14F-4D97-AF65-F5344CB8AC3E}">
        <p14:creationId xmlns:p14="http://schemas.microsoft.com/office/powerpoint/2010/main" val="2205704211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56130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base_she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3" y="944563"/>
            <a:ext cx="4386262" cy="236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3060700" y="3306763"/>
            <a:ext cx="144623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000">
                <a:solidFill>
                  <a:schemeClr val="bg1"/>
                </a:solidFill>
              </a:rPr>
              <a:t>Harrison &amp; Patton, 1995</a:t>
            </a: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6870700" y="3354388"/>
            <a:ext cx="14350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000">
                <a:solidFill>
                  <a:schemeClr val="bg1"/>
                </a:solidFill>
              </a:rPr>
              <a:t>Harrison &amp; others, 2004</a:t>
            </a:r>
          </a:p>
        </p:txBody>
      </p:sp>
      <p:pic>
        <p:nvPicPr>
          <p:cNvPr id="5" name="Picture 13" descr="Pompano overtur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38" y="930275"/>
            <a:ext cx="3665537" cy="239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C) Subsalt Shear Zone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95250" y="3600610"/>
            <a:ext cx="8788400" cy="3257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bg1"/>
                </a:solidFill>
                <a:latin typeface="Arial" pitchFamily="34" charset="0"/>
              </a:defRPr>
            </a:lvl2pPr>
            <a:lvl3pPr marL="1085850" indent="-228600">
              <a:spcBef>
                <a:spcPct val="20000"/>
              </a:spcBef>
              <a:buChar char="•"/>
              <a:defRPr sz="2400" b="1">
                <a:solidFill>
                  <a:schemeClr val="bg1"/>
                </a:solidFill>
                <a:latin typeface="Arial" pitchFamily="34" charset="0"/>
              </a:defRPr>
            </a:lvl3pPr>
            <a:lvl4pPr marL="1428750" indent="-228600">
              <a:spcBef>
                <a:spcPct val="20000"/>
              </a:spcBef>
              <a:buChar char="–"/>
              <a:defRPr sz="2200" b="1">
                <a:solidFill>
                  <a:schemeClr val="bg1"/>
                </a:solidFill>
                <a:latin typeface="Arial" pitchFamily="34" charset="0"/>
              </a:defRPr>
            </a:lvl4pPr>
            <a:lvl5pPr marL="1771650" indent="-228600">
              <a:spcBef>
                <a:spcPct val="20000"/>
              </a:spcBef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5pPr>
            <a:lvl6pPr marL="22288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6pPr>
            <a:lvl7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7pPr>
            <a:lvl8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8pPr>
            <a:lvl9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US" altLang="en-US" sz="2400" dirty="0" smtClean="0"/>
              <a:t>When sediments beneath the salt are sufficiently overpressured (effective stress near zero), they may become weaker than the salt. </a:t>
            </a:r>
          </a:p>
          <a:p>
            <a:r>
              <a:rPr lang="en-US" altLang="en-US" sz="2400" dirty="0" smtClean="0"/>
              <a:t>If so, the shear zone between advancing salt and stationary sediment may be localized in subsalt sediments. </a:t>
            </a:r>
          </a:p>
        </p:txBody>
      </p:sp>
    </p:spTree>
    <p:extLst>
      <p:ext uri="{BB962C8B-B14F-4D97-AF65-F5344CB8AC3E}">
        <p14:creationId xmlns:p14="http://schemas.microsoft.com/office/powerpoint/2010/main" val="105377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7" descr="v1me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5525"/>
            <a:ext cx="9144000" cy="443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0" y="657225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altLang="en-US" sz="2400" b="0" dirty="0">
                <a:solidFill>
                  <a:srgbClr val="FF99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Hydrostatic pore pressures - </a:t>
            </a:r>
            <a:r>
              <a:rPr lang="en-US" altLang="en-US" sz="2400" b="0" i="1" dirty="0">
                <a:solidFill>
                  <a:srgbClr val="FF99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  <a:sym typeface="Symbol" charset="2"/>
              </a:rPr>
              <a:t></a:t>
            </a:r>
            <a:r>
              <a:rPr lang="en-US" altLang="en-US" sz="2400" b="0" dirty="0">
                <a:solidFill>
                  <a:srgbClr val="FF99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= 0.1</a:t>
            </a:r>
          </a:p>
        </p:txBody>
      </p:sp>
      <p:pic>
        <p:nvPicPr>
          <p:cNvPr id="2" name="v1m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7588"/>
            <a:ext cx="9144000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8" name="Group 17"/>
          <p:cNvGrpSpPr>
            <a:grpSpLocks/>
          </p:cNvGrpSpPr>
          <p:nvPr/>
        </p:nvGrpSpPr>
        <p:grpSpPr bwMode="auto">
          <a:xfrm>
            <a:off x="8208169" y="1560513"/>
            <a:ext cx="842962" cy="561975"/>
            <a:chOff x="4488" y="3095"/>
            <a:chExt cx="531" cy="354"/>
          </a:xfrm>
        </p:grpSpPr>
        <p:sp>
          <p:nvSpPr>
            <p:cNvPr id="1373193" name="Line 9"/>
            <p:cNvSpPr>
              <a:spLocks noChangeShapeType="1"/>
            </p:cNvSpPr>
            <p:nvPr/>
          </p:nvSpPr>
          <p:spPr bwMode="auto">
            <a:xfrm rot="-5400000">
              <a:off x="4719" y="3148"/>
              <a:ext cx="0" cy="419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73194" name="Line 10"/>
            <p:cNvSpPr>
              <a:spLocks noChangeShapeType="1"/>
            </p:cNvSpPr>
            <p:nvPr/>
          </p:nvSpPr>
          <p:spPr bwMode="auto">
            <a:xfrm>
              <a:off x="4502" y="3273"/>
              <a:ext cx="0" cy="174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73196" name="Line 12"/>
            <p:cNvSpPr>
              <a:spLocks noChangeShapeType="1"/>
            </p:cNvSpPr>
            <p:nvPr/>
          </p:nvSpPr>
          <p:spPr bwMode="auto">
            <a:xfrm>
              <a:off x="4932" y="3275"/>
              <a:ext cx="0" cy="174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203" name="Text Box 16"/>
            <p:cNvSpPr txBox="1">
              <a:spLocks noChangeArrowheads="1"/>
            </p:cNvSpPr>
            <p:nvPr/>
          </p:nvSpPr>
          <p:spPr bwMode="auto">
            <a:xfrm>
              <a:off x="4488" y="3095"/>
              <a:ext cx="53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>
                <a:lnSpc>
                  <a:spcPct val="110000"/>
                </a:lnSpc>
              </a:pPr>
              <a:r>
                <a:rPr lang="en-US" altLang="en-US" sz="2000" b="0">
                  <a:solidFill>
                    <a:schemeClr val="bg1"/>
                  </a:solidFill>
                  <a:latin typeface="Times New Roman" charset="0"/>
                  <a:ea typeface="ＭＳ Ｐゴシック" charset="-128"/>
                </a:rPr>
                <a:t>2 km</a:t>
              </a:r>
            </a:p>
          </p:txBody>
        </p:sp>
      </p:grp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Lateral Variation in Basal Sliding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14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66675" y="5534024"/>
            <a:ext cx="9077325" cy="1323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bg1"/>
                </a:solidFill>
                <a:latin typeface="Arial" pitchFamily="34" charset="0"/>
              </a:defRPr>
            </a:lvl2pPr>
            <a:lvl3pPr marL="1085850" indent="-228600">
              <a:spcBef>
                <a:spcPct val="20000"/>
              </a:spcBef>
              <a:buChar char="•"/>
              <a:defRPr sz="2400" b="1">
                <a:solidFill>
                  <a:schemeClr val="bg1"/>
                </a:solidFill>
                <a:latin typeface="Arial" pitchFamily="34" charset="0"/>
              </a:defRPr>
            </a:lvl3pPr>
            <a:lvl4pPr marL="1428750" indent="-228600">
              <a:spcBef>
                <a:spcPct val="20000"/>
              </a:spcBef>
              <a:buChar char="–"/>
              <a:defRPr sz="2200" b="1">
                <a:solidFill>
                  <a:schemeClr val="bg1"/>
                </a:solidFill>
                <a:latin typeface="Arial" pitchFamily="34" charset="0"/>
              </a:defRPr>
            </a:lvl4pPr>
            <a:lvl5pPr marL="1771650" indent="-228600">
              <a:spcBef>
                <a:spcPct val="20000"/>
              </a:spcBef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5pPr>
            <a:lvl6pPr marL="22288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6pPr>
            <a:lvl7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7pPr>
            <a:lvl8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8pPr>
            <a:lvl9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US" altLang="en-US" sz="2400" dirty="0" smtClean="0"/>
              <a:t>Shear zones are not uniformly developed at base salt. Base-salt shear zones are localized where shear stresses are highest, most often beneath steep topography.</a:t>
            </a:r>
          </a:p>
        </p:txBody>
      </p:sp>
    </p:spTree>
    <p:extLst>
      <p:ext uri="{BB962C8B-B14F-4D97-AF65-F5344CB8AC3E}">
        <p14:creationId xmlns:p14="http://schemas.microsoft.com/office/powerpoint/2010/main" val="65793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8183" name="Picture 7" descr="EE1_middl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33400"/>
            <a:ext cx="9144000" cy="3433763"/>
          </a:xfrm>
          <a:prstGeom prst="rect">
            <a:avLst/>
          </a:prstGeom>
          <a:noFill/>
        </p:spPr>
      </p:pic>
      <p:sp>
        <p:nvSpPr>
          <p:cNvPr id="1458181" name="Text Box 5"/>
          <p:cNvSpPr txBox="1">
            <a:spLocks noChangeArrowheads="1"/>
          </p:cNvSpPr>
          <p:nvPr/>
        </p:nvSpPr>
        <p:spPr bwMode="auto">
          <a:xfrm>
            <a:off x="0" y="4267200"/>
            <a:ext cx="9144000" cy="493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2400" b="0" i="1" dirty="0">
                <a:solidFill>
                  <a:srgbClr val="F41D00"/>
                </a:solidFill>
                <a:effectLst/>
                <a:latin typeface="Times New Roman" pitchFamily="-32" charset="0"/>
                <a:ea typeface="ＭＳ Ｐゴシック" pitchFamily="-32" charset="-128"/>
              </a:rPr>
              <a:t>Warm colors: Extension</a:t>
            </a:r>
            <a:r>
              <a:rPr lang="en-US" sz="2400" b="0" i="1" dirty="0">
                <a:solidFill>
                  <a:srgbClr val="2726A1"/>
                </a:solidFill>
                <a:effectLst/>
                <a:latin typeface="Times New Roman" pitchFamily="-32" charset="0"/>
                <a:ea typeface="ＭＳ Ｐゴシック" pitchFamily="-32" charset="-128"/>
              </a:rPr>
              <a:t> - </a:t>
            </a:r>
            <a:r>
              <a:rPr lang="en-US" sz="2400" b="0" i="1" dirty="0">
                <a:solidFill>
                  <a:srgbClr val="3838F9"/>
                </a:solidFill>
                <a:effectLst/>
                <a:latin typeface="Times New Roman" pitchFamily="-32" charset="0"/>
                <a:ea typeface="ＭＳ Ｐゴシック" pitchFamily="-32" charset="-128"/>
              </a:rPr>
              <a:t>Cold colors: Compression</a:t>
            </a:r>
            <a:r>
              <a:rPr lang="en-US" sz="2400" b="0" i="1" dirty="0">
                <a:solidFill>
                  <a:srgbClr val="2726A1"/>
                </a:solidFill>
                <a:effectLst/>
                <a:latin typeface="Times New Roman" pitchFamily="-32" charset="0"/>
                <a:ea typeface="ＭＳ Ｐゴシック" pitchFamily="-32" charset="-128"/>
              </a:rPr>
              <a:t> </a:t>
            </a:r>
          </a:p>
        </p:txBody>
      </p:sp>
      <p:pic>
        <p:nvPicPr>
          <p:cNvPr id="1458178" name="3m122PE_EE1.avi" descr="Macintosh HD:Users:Mariakat:Jackson:Presentations:AGL2011:presentation:9_PoroElastic:3m122PE_EE1.avi">
            <a:hlinkClick r:id="" action="ppaction://media"/>
          </p:cNvPr>
          <p:cNvPicPr>
            <a:picLocks noRot="1" noChangeAspect="1" noChangeArrowheads="1"/>
          </p:cNvPicPr>
          <p:nvPr>
            <a:quickTime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636588"/>
            <a:ext cx="9144000" cy="3654425"/>
          </a:xfrm>
          <a:prstGeom prst="rect">
            <a:avLst/>
          </a:prstGeom>
          <a:noFill/>
        </p:spPr>
      </p:pic>
      <p:grpSp>
        <p:nvGrpSpPr>
          <p:cNvPr id="1458190" name="Group 14"/>
          <p:cNvGrpSpPr>
            <a:grpSpLocks/>
          </p:cNvGrpSpPr>
          <p:nvPr/>
        </p:nvGrpSpPr>
        <p:grpSpPr bwMode="auto">
          <a:xfrm>
            <a:off x="0" y="4292600"/>
            <a:ext cx="1549400" cy="2565400"/>
            <a:chOff x="0" y="2704"/>
            <a:chExt cx="976" cy="1616"/>
          </a:xfrm>
        </p:grpSpPr>
        <p:sp>
          <p:nvSpPr>
            <p:cNvPr id="1458189" name="Rectangle 13"/>
            <p:cNvSpPr>
              <a:spLocks noChangeArrowheads="1"/>
            </p:cNvSpPr>
            <p:nvPr/>
          </p:nvSpPr>
          <p:spPr bwMode="auto">
            <a:xfrm>
              <a:off x="0" y="2766"/>
              <a:ext cx="945" cy="155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458180" name="Picture 4" descr="labelE11Movie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2704"/>
              <a:ext cx="976" cy="1600"/>
            </a:xfrm>
            <a:prstGeom prst="rect">
              <a:avLst/>
            </a:prstGeom>
            <a:noFill/>
          </p:spPr>
        </p:pic>
      </p:grpSp>
      <p:grpSp>
        <p:nvGrpSpPr>
          <p:cNvPr id="1458184" name="Group 8"/>
          <p:cNvGrpSpPr>
            <a:grpSpLocks/>
          </p:cNvGrpSpPr>
          <p:nvPr/>
        </p:nvGrpSpPr>
        <p:grpSpPr bwMode="auto">
          <a:xfrm>
            <a:off x="7696200" y="136525"/>
            <a:ext cx="1219200" cy="396875"/>
            <a:chOff x="4848" y="86"/>
            <a:chExt cx="768" cy="250"/>
          </a:xfrm>
        </p:grpSpPr>
        <p:sp>
          <p:nvSpPr>
            <p:cNvPr id="1458185" name="Line 9"/>
            <p:cNvSpPr>
              <a:spLocks noChangeShapeType="1"/>
            </p:cNvSpPr>
            <p:nvPr/>
          </p:nvSpPr>
          <p:spPr bwMode="auto">
            <a:xfrm>
              <a:off x="4848" y="288"/>
              <a:ext cx="76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8186" name="Line 10"/>
            <p:cNvSpPr>
              <a:spLocks noChangeShapeType="1"/>
            </p:cNvSpPr>
            <p:nvPr/>
          </p:nvSpPr>
          <p:spPr bwMode="auto">
            <a:xfrm>
              <a:off x="5616" y="24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8187" name="Line 11"/>
            <p:cNvSpPr>
              <a:spLocks noChangeShapeType="1"/>
            </p:cNvSpPr>
            <p:nvPr/>
          </p:nvSpPr>
          <p:spPr bwMode="auto">
            <a:xfrm>
              <a:off x="4848" y="24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8188" name="Text Box 12"/>
            <p:cNvSpPr txBox="1">
              <a:spLocks noChangeArrowheads="1"/>
            </p:cNvSpPr>
            <p:nvPr/>
          </p:nvSpPr>
          <p:spPr bwMode="auto">
            <a:xfrm>
              <a:off x="5040" y="86"/>
              <a:ext cx="44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2000" b="0">
                  <a:effectLst/>
                  <a:latin typeface="Times New Roman" pitchFamily="-32" charset="0"/>
                  <a:ea typeface="ＭＳ Ｐゴシック" pitchFamily="-32" charset="-128"/>
                </a:rPr>
                <a:t>2 km</a:t>
              </a:r>
            </a:p>
          </p:txBody>
        </p:sp>
      </p:grp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Subsalt Deformation Due To Loading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1549400" y="4838700"/>
            <a:ext cx="759460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bg1"/>
                </a:solidFill>
                <a:latin typeface="Arial" pitchFamily="34" charset="0"/>
              </a:defRPr>
            </a:lvl2pPr>
            <a:lvl3pPr marL="1085850" indent="-228600">
              <a:spcBef>
                <a:spcPct val="20000"/>
              </a:spcBef>
              <a:buChar char="•"/>
              <a:defRPr sz="2400" b="1">
                <a:solidFill>
                  <a:schemeClr val="bg1"/>
                </a:solidFill>
                <a:latin typeface="Arial" pitchFamily="34" charset="0"/>
              </a:defRPr>
            </a:lvl3pPr>
            <a:lvl4pPr marL="1428750" indent="-228600">
              <a:spcBef>
                <a:spcPct val="20000"/>
              </a:spcBef>
              <a:buChar char="–"/>
              <a:defRPr sz="2200" b="1">
                <a:solidFill>
                  <a:schemeClr val="bg1"/>
                </a:solidFill>
                <a:latin typeface="Arial" pitchFamily="34" charset="0"/>
              </a:defRPr>
            </a:lvl4pPr>
            <a:lvl5pPr marL="1771650" indent="-228600">
              <a:spcBef>
                <a:spcPct val="20000"/>
              </a:spcBef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5pPr>
            <a:lvl6pPr marL="22288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6pPr>
            <a:lvl7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7pPr>
            <a:lvl8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8pPr>
            <a:lvl9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US" altLang="en-US" sz="2400" dirty="0" smtClean="0"/>
              <a:t>Volume change can not occur under </a:t>
            </a:r>
            <a:r>
              <a:rPr lang="en-US" altLang="en-US" sz="2400" dirty="0" err="1" smtClean="0"/>
              <a:t>undrained</a:t>
            </a:r>
            <a:r>
              <a:rPr lang="en-US" altLang="en-US" sz="2400" dirty="0" smtClean="0"/>
              <a:t> conditions. </a:t>
            </a:r>
          </a:p>
          <a:p>
            <a:r>
              <a:rPr lang="en-US" altLang="en-US" sz="2400" dirty="0" smtClean="0"/>
              <a:t>Sediments compact beneath a salt sheet, so must expand laterally. This lateral expansion causes mild shortening in front of the sheet. 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8239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20" fill="hold"/>
                                        <p:tgtEl>
                                          <p:spTgt spid="1458178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45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32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58178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58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4581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8178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0230" name="Picture 6" descr="undrained_mechanics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794" y="767608"/>
            <a:ext cx="8402637" cy="3233841"/>
          </a:xfrm>
          <a:prstGeom prst="rect">
            <a:avLst/>
          </a:prstGeom>
          <a:noFill/>
        </p:spPr>
      </p:pic>
      <p:grpSp>
        <p:nvGrpSpPr>
          <p:cNvPr id="1460233" name="Group 9"/>
          <p:cNvGrpSpPr>
            <a:grpSpLocks/>
          </p:cNvGrpSpPr>
          <p:nvPr/>
        </p:nvGrpSpPr>
        <p:grpSpPr bwMode="auto">
          <a:xfrm>
            <a:off x="2690813" y="4100513"/>
            <a:ext cx="3784600" cy="2757487"/>
            <a:chOff x="1695" y="2583"/>
            <a:chExt cx="2384" cy="1737"/>
          </a:xfrm>
        </p:grpSpPr>
        <p:sp>
          <p:nvSpPr>
            <p:cNvPr id="1460232" name="Rectangle 8"/>
            <p:cNvSpPr>
              <a:spLocks noChangeArrowheads="1"/>
            </p:cNvSpPr>
            <p:nvPr/>
          </p:nvSpPr>
          <p:spPr bwMode="auto">
            <a:xfrm>
              <a:off x="1695" y="2583"/>
              <a:ext cx="2384" cy="173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460231" name="Picture 7" descr="icecream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41" y="2595"/>
              <a:ext cx="2280" cy="1709"/>
            </a:xfrm>
            <a:prstGeom prst="rect">
              <a:avLst/>
            </a:prstGeom>
            <a:noFill/>
          </p:spPr>
        </p:pic>
      </p:grp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Subsalt Deformation Due To Loading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12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0" y="4613393"/>
            <a:ext cx="22368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Sophisticated 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physical model. </a:t>
            </a:r>
            <a:endParaRPr lang="en-US" sz="2400" b="1" dirty="0">
              <a:solidFill>
                <a:schemeClr val="bg1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2143125" y="5193932"/>
            <a:ext cx="889087" cy="73393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66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6371" name="Picture 3" descr="fail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350" y="609600"/>
            <a:ext cx="5175250" cy="2516188"/>
          </a:xfrm>
          <a:prstGeom prst="rect">
            <a:avLst/>
          </a:prstGeom>
          <a:noFill/>
        </p:spPr>
      </p:pic>
      <p:pic>
        <p:nvPicPr>
          <p:cNvPr id="1466372" name="Picture 4" descr="fail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0525" y="3062288"/>
            <a:ext cx="5167313" cy="2576512"/>
          </a:xfrm>
          <a:prstGeom prst="rect">
            <a:avLst/>
          </a:prstGeom>
          <a:noFill/>
        </p:spPr>
      </p:pic>
      <p:pic>
        <p:nvPicPr>
          <p:cNvPr id="1466374" name="Picture 6" descr="MCph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1265238"/>
            <a:ext cx="3048000" cy="1827212"/>
          </a:xfrm>
          <a:prstGeom prst="rect">
            <a:avLst/>
          </a:prstGeom>
          <a:noFill/>
        </p:spPr>
      </p:pic>
      <p:pic>
        <p:nvPicPr>
          <p:cNvPr id="1466375" name="Picture 7" descr="MCphi2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3797300"/>
            <a:ext cx="3027363" cy="1816100"/>
          </a:xfrm>
          <a:prstGeom prst="rect">
            <a:avLst/>
          </a:prstGeom>
          <a:noFill/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Shear Failure within Sediments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76200" y="5629274"/>
            <a:ext cx="906780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bg1"/>
                </a:solidFill>
                <a:latin typeface="Arial" pitchFamily="34" charset="0"/>
              </a:defRPr>
            </a:lvl2pPr>
            <a:lvl3pPr marL="1085850" indent="-228600">
              <a:spcBef>
                <a:spcPct val="20000"/>
              </a:spcBef>
              <a:buChar char="•"/>
              <a:defRPr sz="2400" b="1">
                <a:solidFill>
                  <a:schemeClr val="bg1"/>
                </a:solidFill>
                <a:latin typeface="Arial" pitchFamily="34" charset="0"/>
              </a:defRPr>
            </a:lvl3pPr>
            <a:lvl4pPr marL="1428750" indent="-228600">
              <a:spcBef>
                <a:spcPct val="20000"/>
              </a:spcBef>
              <a:buChar char="–"/>
              <a:defRPr sz="2200" b="1">
                <a:solidFill>
                  <a:schemeClr val="bg1"/>
                </a:solidFill>
                <a:latin typeface="Arial" pitchFamily="34" charset="0"/>
              </a:defRPr>
            </a:lvl4pPr>
            <a:lvl5pPr marL="1771650" indent="-228600">
              <a:spcBef>
                <a:spcPct val="20000"/>
              </a:spcBef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5pPr>
            <a:lvl6pPr marL="22288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6pPr>
            <a:lvl7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7pPr>
            <a:lvl8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8pPr>
            <a:lvl9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US" altLang="en-US" sz="2400" dirty="0" smtClean="0"/>
              <a:t>Sediments close to feeder may undergo shear failure.</a:t>
            </a:r>
          </a:p>
          <a:p>
            <a:r>
              <a:rPr lang="en-US" altLang="en-US" sz="2400" dirty="0" smtClean="0"/>
              <a:t>Area under failure varies depending on physical properties of sediments. 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2953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/>
          <p:cNvSpPr txBox="1">
            <a:spLocks noChangeArrowheads="1"/>
          </p:cNvSpPr>
          <p:nvPr/>
        </p:nvSpPr>
        <p:spPr>
          <a:xfrm>
            <a:off x="160338" y="609600"/>
            <a:ext cx="8807450" cy="1781175"/>
          </a:xfrm>
          <a:prstGeom prst="rect">
            <a:avLst/>
          </a:prstGeom>
          <a:noFill/>
          <a:ln/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FFCC99"/>
                </a:solidFill>
              </a:rPr>
              <a:t>4) Inclusions in Salt</a:t>
            </a:r>
            <a:endParaRPr lang="en-US" b="1" dirty="0">
              <a:solidFill>
                <a:srgbClr val="FFCC99"/>
              </a:solidFill>
            </a:endParaRPr>
          </a:p>
        </p:txBody>
      </p:sp>
      <p:pic>
        <p:nvPicPr>
          <p:cNvPr id="2050" name="Picture 2" descr="C:\Data\Publications\Abstracts\2014\OGF talk 1-14\Figure 01b inclusion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6"/>
          <a:stretch/>
        </p:blipFill>
        <p:spPr bwMode="auto">
          <a:xfrm>
            <a:off x="459581" y="1903412"/>
            <a:ext cx="8285163" cy="352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35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Sources of Intrasalt Inclusions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1027" name="Picture 3" descr="C:\Data\Publications\Abstracts\2014\OGF talk 1-14\images\Figure-0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2E3192"/>
              </a:clrFrom>
              <a:clrTo>
                <a:srgbClr val="2E319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3588"/>
            <a:ext cx="5439990" cy="596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353050" y="763588"/>
            <a:ext cx="3790950" cy="609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bg1"/>
                </a:solidFill>
                <a:latin typeface="Arial" pitchFamily="34" charset="0"/>
              </a:defRPr>
            </a:lvl2pPr>
            <a:lvl3pPr marL="1085850" indent="-228600">
              <a:spcBef>
                <a:spcPct val="20000"/>
              </a:spcBef>
              <a:buChar char="•"/>
              <a:defRPr sz="2400" b="1">
                <a:solidFill>
                  <a:schemeClr val="bg1"/>
                </a:solidFill>
                <a:latin typeface="Arial" pitchFamily="34" charset="0"/>
              </a:defRPr>
            </a:lvl3pPr>
            <a:lvl4pPr marL="1428750" indent="-228600">
              <a:spcBef>
                <a:spcPct val="20000"/>
              </a:spcBef>
              <a:buChar char="–"/>
              <a:defRPr sz="2200" b="1">
                <a:solidFill>
                  <a:schemeClr val="bg1"/>
                </a:solidFill>
                <a:latin typeface="Arial" pitchFamily="34" charset="0"/>
              </a:defRPr>
            </a:lvl4pPr>
            <a:lvl5pPr marL="1771650" indent="-228600">
              <a:spcBef>
                <a:spcPct val="20000"/>
              </a:spcBef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5pPr>
            <a:lvl6pPr marL="22288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6pPr>
            <a:lvl7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7pPr>
            <a:lvl8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8pPr>
            <a:lvl9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US" altLang="en-US" sz="2400" dirty="0" smtClean="0"/>
              <a:t>The most common sources of intrasalt inclusions are (a) material originally interbedded with salt, (b) suture material,  (c) igneous intrusions, and (d) encased basins.</a:t>
            </a:r>
          </a:p>
          <a:p>
            <a:r>
              <a:rPr lang="en-US" altLang="en-US" sz="2400" dirty="0" smtClean="0"/>
              <a:t>These have different geometries, and may be predicted if they are not too deformed by subsequent salt flow. 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9584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Sources of Slides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76200" y="763588"/>
            <a:ext cx="8999220" cy="596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15000"/>
              </a:spcBef>
              <a:spcAft>
                <a:spcPts val="600"/>
              </a:spcAft>
            </a:pPr>
            <a:r>
              <a:rPr lang="en-US" sz="2000" b="1" dirty="0" smtClean="0">
                <a:solidFill>
                  <a:schemeClr val="bg1"/>
                </a:solidFill>
                <a:effectLst/>
              </a:rPr>
              <a:t>The material in this presentation was taken from a variety of AGL presentations. Those interested in further information should check the following presentations in the Members’ Area of the AGL website. </a:t>
            </a:r>
            <a:r>
              <a:rPr lang="en-US" sz="2000" b="1" dirty="0" smtClean="0">
                <a:solidFill>
                  <a:schemeClr val="bg1"/>
                </a:solidFill>
              </a:rPr>
              <a:t>Presentation numbers are in the format (slideset number)-(presentation number).</a:t>
            </a:r>
            <a:endParaRPr lang="en-US" sz="2000" b="1" dirty="0" smtClean="0">
              <a:solidFill>
                <a:schemeClr val="bg1"/>
              </a:solidFill>
              <a:effectLst/>
            </a:endParaRPr>
          </a:p>
          <a:p>
            <a:pPr>
              <a:spcBef>
                <a:spcPct val="15000"/>
              </a:spcBef>
              <a:spcAft>
                <a:spcPts val="600"/>
              </a:spcAft>
            </a:pPr>
            <a:r>
              <a:rPr lang="en-US" sz="2000" b="1" dirty="0" smtClean="0">
                <a:solidFill>
                  <a:srgbClr val="FFFF00"/>
                </a:solidFill>
                <a:effectLst/>
              </a:rPr>
              <a:t>Salt creep</a:t>
            </a:r>
            <a:r>
              <a:rPr lang="en-US" sz="2000" b="1" dirty="0" smtClean="0">
                <a:solidFill>
                  <a:schemeClr val="bg1"/>
                </a:solidFill>
                <a:effectLst/>
              </a:rPr>
              <a:t>: </a:t>
            </a:r>
            <a:r>
              <a:rPr lang="en-US" sz="2000" b="1" dirty="0">
                <a:solidFill>
                  <a:schemeClr val="bg1"/>
                </a:solidFill>
              </a:rPr>
              <a:t>presentations 25-02, 28-06, 29-04</a:t>
            </a:r>
            <a:r>
              <a:rPr lang="en-US" sz="2000" b="1" dirty="0" smtClean="0">
                <a:solidFill>
                  <a:schemeClr val="bg1"/>
                </a:solidFill>
                <a:effectLst/>
              </a:rPr>
              <a:t>, 30-01, 30-02, 30-03, 30-04, 32-01, 32-02, 30-13</a:t>
            </a:r>
          </a:p>
          <a:p>
            <a:pPr>
              <a:spcBef>
                <a:spcPct val="15000"/>
              </a:spcBef>
              <a:spcAft>
                <a:spcPts val="600"/>
              </a:spcAft>
            </a:pPr>
            <a:r>
              <a:rPr lang="en-US" sz="2000" b="1" dirty="0" smtClean="0">
                <a:solidFill>
                  <a:srgbClr val="FFFF00"/>
                </a:solidFill>
                <a:effectLst/>
              </a:rPr>
              <a:t>Perturbed stresses around salt</a:t>
            </a:r>
            <a:r>
              <a:rPr lang="en-US" sz="2000" b="1" dirty="0" smtClean="0">
                <a:solidFill>
                  <a:schemeClr val="bg1"/>
                </a:solidFill>
                <a:effectLst/>
              </a:rPr>
              <a:t>: presentations 23-03, 24-10, 25-08, 26-06</a:t>
            </a:r>
            <a:r>
              <a:rPr lang="en-US" sz="2000" b="1" dirty="0">
                <a:solidFill>
                  <a:schemeClr val="bg1"/>
                </a:solidFill>
              </a:rPr>
              <a:t>, 26-15, </a:t>
            </a:r>
            <a:r>
              <a:rPr lang="en-US" sz="2000" b="1" dirty="0" smtClean="0">
                <a:solidFill>
                  <a:schemeClr val="bg1"/>
                </a:solidFill>
              </a:rPr>
              <a:t>27-04, </a:t>
            </a:r>
            <a:r>
              <a:rPr lang="en-US" sz="2000" b="1" dirty="0" smtClean="0">
                <a:solidFill>
                  <a:schemeClr val="bg1"/>
                </a:solidFill>
                <a:effectLst/>
              </a:rPr>
              <a:t>28-08, 28-09, 29-02, 29-03, 29-15, 31-09, 31-10, 32-02, 32-12</a:t>
            </a:r>
          </a:p>
          <a:p>
            <a:pPr>
              <a:spcBef>
                <a:spcPct val="15000"/>
              </a:spcBef>
              <a:spcAft>
                <a:spcPts val="600"/>
              </a:spcAft>
            </a:pPr>
            <a:r>
              <a:rPr lang="en-US" sz="2000" b="1" dirty="0" smtClean="0">
                <a:solidFill>
                  <a:srgbClr val="FFFF00"/>
                </a:solidFill>
                <a:effectLst/>
              </a:rPr>
              <a:t>Base-salt structure</a:t>
            </a:r>
            <a:r>
              <a:rPr lang="en-US" sz="2000" b="1" dirty="0" smtClean="0">
                <a:solidFill>
                  <a:schemeClr val="bg1"/>
                </a:solidFill>
                <a:effectLst/>
              </a:rPr>
              <a:t>: presentations 23-03, 23-04, 23-08, 24-10, 24-12, 24-15, 25-05, 25-09, 26-15, 27-06, 28-02, 29-14, 29-17, 29-18, 30-08, 30-09, 30-10, 30-11, 30-11, 30-13, 31-15</a:t>
            </a:r>
          </a:p>
          <a:p>
            <a:pPr>
              <a:spcBef>
                <a:spcPct val="15000"/>
              </a:spcBef>
              <a:spcAft>
                <a:spcPts val="600"/>
              </a:spcAft>
            </a:pPr>
            <a:r>
              <a:rPr lang="en-US" sz="2000" b="1" dirty="0" smtClean="0">
                <a:solidFill>
                  <a:srgbClr val="FFFF00"/>
                </a:solidFill>
                <a:effectLst/>
              </a:rPr>
              <a:t>Inclusions</a:t>
            </a:r>
            <a:r>
              <a:rPr lang="en-US" sz="2000" b="1" dirty="0" smtClean="0">
                <a:solidFill>
                  <a:schemeClr val="bg1"/>
                </a:solidFill>
                <a:effectLst/>
              </a:rPr>
              <a:t>: presentations 24-11, 24-14, 25-04, 25-07, 28-01, 29-19, 30-06, 30-11, 30-13, 31-15, 31-18</a:t>
            </a:r>
          </a:p>
          <a:p>
            <a:pPr>
              <a:spcBef>
                <a:spcPct val="15000"/>
              </a:spcBef>
              <a:spcAft>
                <a:spcPts val="600"/>
              </a:spcAft>
            </a:pPr>
            <a:r>
              <a:rPr lang="en-US" sz="2000" b="1" dirty="0" smtClean="0">
                <a:solidFill>
                  <a:srgbClr val="FFFF00"/>
                </a:solidFill>
                <a:effectLst/>
              </a:rPr>
              <a:t>Carapace</a:t>
            </a:r>
            <a:r>
              <a:rPr lang="en-US" sz="2000" b="1" dirty="0" smtClean="0">
                <a:solidFill>
                  <a:schemeClr val="bg1"/>
                </a:solidFill>
                <a:effectLst/>
              </a:rPr>
              <a:t>: presentations 24-10, 24-15, 28-01</a:t>
            </a:r>
            <a:endParaRPr lang="en-US" sz="2000" b="1" dirty="0" smtClean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211874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5" name="Picture 2" descr="Figure 3a.pd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910828"/>
            <a:ext cx="7671718" cy="4474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90500" y="5385718"/>
            <a:ext cx="8953500" cy="1472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bg1"/>
                </a:solidFill>
                <a:latin typeface="Arial" pitchFamily="34" charset="0"/>
              </a:defRPr>
            </a:lvl2pPr>
            <a:lvl3pPr marL="1085850" indent="-228600">
              <a:spcBef>
                <a:spcPct val="20000"/>
              </a:spcBef>
              <a:buChar char="•"/>
              <a:defRPr sz="2400" b="1">
                <a:solidFill>
                  <a:schemeClr val="bg1"/>
                </a:solidFill>
                <a:latin typeface="Arial" pitchFamily="34" charset="0"/>
              </a:defRPr>
            </a:lvl3pPr>
            <a:lvl4pPr marL="1428750" indent="-228600">
              <a:spcBef>
                <a:spcPct val="20000"/>
              </a:spcBef>
              <a:buChar char="–"/>
              <a:defRPr sz="2200" b="1">
                <a:solidFill>
                  <a:schemeClr val="bg1"/>
                </a:solidFill>
                <a:latin typeface="Arial" pitchFamily="34" charset="0"/>
              </a:defRPr>
            </a:lvl4pPr>
            <a:lvl5pPr marL="1771650" indent="-228600">
              <a:spcBef>
                <a:spcPct val="20000"/>
              </a:spcBef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5pPr>
            <a:lvl6pPr marL="22288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6pPr>
            <a:lvl7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7pPr>
            <a:lvl8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8pPr>
            <a:lvl9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US" altLang="en-US" sz="2400" dirty="0" smtClean="0"/>
              <a:t>Allosutures form where salt sheets from different feeders coalesce. </a:t>
            </a:r>
            <a:endParaRPr lang="en-US" altLang="en-US" sz="2400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Allosutures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11252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49" name="Picture 2" descr="Figure 3b.pd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2099" y="784697"/>
            <a:ext cx="7662788" cy="5272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Autosutures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4714874"/>
            <a:ext cx="4572000" cy="2175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bg1"/>
                </a:solidFill>
                <a:latin typeface="Arial" pitchFamily="34" charset="0"/>
              </a:defRPr>
            </a:lvl2pPr>
            <a:lvl3pPr marL="1085850" indent="-228600">
              <a:spcBef>
                <a:spcPct val="20000"/>
              </a:spcBef>
              <a:buChar char="•"/>
              <a:defRPr sz="2400" b="1">
                <a:solidFill>
                  <a:schemeClr val="bg1"/>
                </a:solidFill>
                <a:latin typeface="Arial" pitchFamily="34" charset="0"/>
              </a:defRPr>
            </a:lvl3pPr>
            <a:lvl4pPr marL="1428750" indent="-228600">
              <a:spcBef>
                <a:spcPct val="20000"/>
              </a:spcBef>
              <a:buChar char="–"/>
              <a:defRPr sz="2200" b="1">
                <a:solidFill>
                  <a:schemeClr val="bg1"/>
                </a:solidFill>
                <a:latin typeface="Arial" pitchFamily="34" charset="0"/>
              </a:defRPr>
            </a:lvl4pPr>
            <a:lvl5pPr marL="1771650" indent="-228600">
              <a:spcBef>
                <a:spcPct val="20000"/>
              </a:spcBef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5pPr>
            <a:lvl6pPr marL="22288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6pPr>
            <a:lvl7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7pPr>
            <a:lvl8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8pPr>
            <a:lvl9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US" altLang="en-US" sz="2400" dirty="0" smtClean="0"/>
              <a:t>Autosutures form between lobes of the same sheet that are moving at different speeds or in different directions. 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780928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5" name="Picture 4" descr="Oblique suturing 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172" y="3850630"/>
            <a:ext cx="4740548" cy="28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26" name="Picture 2" descr="Oblique suturing 1.pn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2172" y="887016"/>
            <a:ext cx="4718224" cy="2886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Physical Model of Asymmetric Allosuture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14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5086350" y="744537"/>
            <a:ext cx="3899891" cy="611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bg1"/>
                </a:solidFill>
                <a:latin typeface="Arial" pitchFamily="34" charset="0"/>
              </a:defRPr>
            </a:lvl2pPr>
            <a:lvl3pPr marL="1085850" indent="-228600">
              <a:spcBef>
                <a:spcPct val="20000"/>
              </a:spcBef>
              <a:buChar char="•"/>
              <a:defRPr sz="2400" b="1">
                <a:solidFill>
                  <a:schemeClr val="bg1"/>
                </a:solidFill>
                <a:latin typeface="Arial" pitchFamily="34" charset="0"/>
              </a:defRPr>
            </a:lvl3pPr>
            <a:lvl4pPr marL="1428750" indent="-228600">
              <a:spcBef>
                <a:spcPct val="20000"/>
              </a:spcBef>
              <a:buChar char="–"/>
              <a:defRPr sz="2200" b="1">
                <a:solidFill>
                  <a:schemeClr val="bg1"/>
                </a:solidFill>
                <a:latin typeface="Arial" pitchFamily="34" charset="0"/>
              </a:defRPr>
            </a:lvl4pPr>
            <a:lvl5pPr marL="1771650" indent="-228600">
              <a:spcBef>
                <a:spcPct val="20000"/>
              </a:spcBef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5pPr>
            <a:lvl6pPr marL="22288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6pPr>
            <a:lvl7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7pPr>
            <a:lvl8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8pPr>
            <a:lvl9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US" altLang="en-US" sz="2400" dirty="0" smtClean="0"/>
              <a:t>Sheet A dipped more steeply than sheet B, so overrode it.</a:t>
            </a:r>
          </a:p>
          <a:p>
            <a:r>
              <a:rPr lang="en-US" altLang="en-US" sz="2400" dirty="0" smtClean="0"/>
              <a:t>Oblique collision produced an allosuture that was more mature in the south than in the north.</a:t>
            </a:r>
          </a:p>
          <a:p>
            <a:r>
              <a:rPr lang="en-US" altLang="en-US" sz="2400" dirty="0" smtClean="0"/>
              <a:t>Fold belts formed in the roofs adjacent to the sutures.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3562575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3" name="Picture 2" descr="Figure 18.pn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787" y="880691"/>
            <a:ext cx="8629426" cy="4803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238500" y="4219575"/>
            <a:ext cx="5747741" cy="263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bg1"/>
                </a:solidFill>
                <a:latin typeface="Arial" pitchFamily="34" charset="0"/>
              </a:defRPr>
            </a:lvl2pPr>
            <a:lvl3pPr marL="1085850" indent="-228600">
              <a:spcBef>
                <a:spcPct val="20000"/>
              </a:spcBef>
              <a:buChar char="•"/>
              <a:defRPr sz="2400" b="1">
                <a:solidFill>
                  <a:schemeClr val="bg1"/>
                </a:solidFill>
                <a:latin typeface="Arial" pitchFamily="34" charset="0"/>
              </a:defRPr>
            </a:lvl3pPr>
            <a:lvl4pPr marL="1428750" indent="-228600">
              <a:spcBef>
                <a:spcPct val="20000"/>
              </a:spcBef>
              <a:buChar char="–"/>
              <a:defRPr sz="2200" b="1">
                <a:solidFill>
                  <a:schemeClr val="bg1"/>
                </a:solidFill>
                <a:latin typeface="Arial" pitchFamily="34" charset="0"/>
              </a:defRPr>
            </a:lvl4pPr>
            <a:lvl5pPr marL="1771650" indent="-228600">
              <a:spcBef>
                <a:spcPct val="20000"/>
              </a:spcBef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5pPr>
            <a:lvl6pPr marL="22288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6pPr>
            <a:lvl7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7pPr>
            <a:lvl8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8pPr>
            <a:lvl9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US" altLang="en-US" sz="2400" dirty="0" smtClean="0"/>
              <a:t>Sections across the oblique suture zone show suture initiation in the north, mature suture in the south.</a:t>
            </a:r>
          </a:p>
          <a:p>
            <a:r>
              <a:rPr lang="en-US" altLang="en-US" sz="2400" dirty="0" smtClean="0"/>
              <a:t>Progressive override of sheet A folds the suture, and then tears it away from the basal suture point.</a:t>
            </a:r>
            <a:endParaRPr lang="en-US" altLang="en-US" sz="2400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Asymmetric Allosuture Model: Sections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53194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5" name="Picture 2" descr="Figure 2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9053" y="863576"/>
            <a:ext cx="8480971" cy="3059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Complex Deformation of Allosutures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04776" y="4305300"/>
            <a:ext cx="8881466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bg1"/>
                </a:solidFill>
                <a:latin typeface="Arial" pitchFamily="34" charset="0"/>
              </a:defRPr>
            </a:lvl2pPr>
            <a:lvl3pPr marL="1085850" indent="-228600">
              <a:spcBef>
                <a:spcPct val="20000"/>
              </a:spcBef>
              <a:buChar char="•"/>
              <a:defRPr sz="2400" b="1">
                <a:solidFill>
                  <a:schemeClr val="bg1"/>
                </a:solidFill>
                <a:latin typeface="Arial" pitchFamily="34" charset="0"/>
              </a:defRPr>
            </a:lvl3pPr>
            <a:lvl4pPr marL="1428750" indent="-228600">
              <a:spcBef>
                <a:spcPct val="20000"/>
              </a:spcBef>
              <a:buChar char="–"/>
              <a:defRPr sz="2200" b="1">
                <a:solidFill>
                  <a:schemeClr val="bg1"/>
                </a:solidFill>
                <a:latin typeface="Arial" pitchFamily="34" charset="0"/>
              </a:defRPr>
            </a:lvl4pPr>
            <a:lvl5pPr marL="1771650" indent="-228600">
              <a:spcBef>
                <a:spcPct val="20000"/>
              </a:spcBef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5pPr>
            <a:lvl6pPr marL="22288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6pPr>
            <a:lvl7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7pPr>
            <a:lvl8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8pPr>
            <a:lvl9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US" altLang="en-US" sz="2400" dirty="0" smtClean="0"/>
              <a:t>Sheet B completely overrode sheet A.</a:t>
            </a:r>
          </a:p>
          <a:p>
            <a:r>
              <a:rPr lang="en-US" altLang="en-US" sz="2400" dirty="0" smtClean="0"/>
              <a:t>The suture was oblique to stream lines in the salt, producing tight folds in the intrasalt sediments. </a:t>
            </a:r>
          </a:p>
          <a:p>
            <a:r>
              <a:rPr lang="en-US" altLang="en-US" sz="2400" dirty="0" smtClean="0"/>
              <a:t>Wells drilled through such deformation might encounter the same suture multiple times.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554286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/>
          <p:cNvSpPr txBox="1">
            <a:spLocks noChangeArrowheads="1"/>
          </p:cNvSpPr>
          <p:nvPr/>
        </p:nvSpPr>
        <p:spPr>
          <a:xfrm>
            <a:off x="160338" y="609600"/>
            <a:ext cx="8807450" cy="1781175"/>
          </a:xfrm>
          <a:prstGeom prst="rect">
            <a:avLst/>
          </a:prstGeom>
          <a:noFill/>
          <a:ln/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FFCC99"/>
                </a:solidFill>
              </a:rPr>
              <a:t>5) Carapace</a:t>
            </a:r>
            <a:endParaRPr lang="en-US" b="1" dirty="0">
              <a:solidFill>
                <a:srgbClr val="FFCC99"/>
              </a:solidFill>
            </a:endParaRPr>
          </a:p>
        </p:txBody>
      </p:sp>
      <p:pic>
        <p:nvPicPr>
          <p:cNvPr id="3074" name="Picture 2" descr="C:\Data\Publications\Abstracts\2014\OGF talk 1-14\Figure 01b carapac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0"/>
          <a:stretch/>
        </p:blipFill>
        <p:spPr bwMode="auto">
          <a:xfrm>
            <a:off x="421482" y="1638300"/>
            <a:ext cx="8285162" cy="352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05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020" name="Rectangle 4"/>
          <p:cNvSpPr>
            <a:spLocks noChangeArrowheads="1"/>
          </p:cNvSpPr>
          <p:nvPr/>
        </p:nvSpPr>
        <p:spPr bwMode="auto">
          <a:xfrm>
            <a:off x="4773613" y="79374"/>
            <a:ext cx="4265612" cy="195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400" b="1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  <a:lvl2pPr algn="ctr">
              <a:defRPr sz="3400" b="1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2pPr>
            <a:lvl3pPr algn="ctr">
              <a:defRPr sz="3400" b="1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3pPr>
            <a:lvl4pPr algn="ctr">
              <a:defRPr sz="3400" b="1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4pPr>
            <a:lvl5pPr algn="ctr">
              <a:defRPr sz="3400" b="1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9pPr>
          </a:lstStyle>
          <a:p>
            <a:r>
              <a:rPr lang="en-US" altLang="en-US" dirty="0" smtClean="0"/>
              <a:t>Formation of Carapace Blocks above a Spreading Sheet</a:t>
            </a:r>
            <a:endParaRPr lang="en-US" altLang="en-US" dirty="0"/>
          </a:p>
        </p:txBody>
      </p:sp>
      <p:grpSp>
        <p:nvGrpSpPr>
          <p:cNvPr id="598043" name="Group 27"/>
          <p:cNvGrpSpPr>
            <a:grpSpLocks/>
          </p:cNvGrpSpPr>
          <p:nvPr/>
        </p:nvGrpSpPr>
        <p:grpSpPr bwMode="auto">
          <a:xfrm>
            <a:off x="4657725" y="2151638"/>
            <a:ext cx="4229100" cy="214312"/>
            <a:chOff x="2934" y="1073"/>
            <a:chExt cx="2664" cy="135"/>
          </a:xfrm>
        </p:grpSpPr>
        <p:sp>
          <p:nvSpPr>
            <p:cNvPr id="598022" name="Line 6"/>
            <p:cNvSpPr>
              <a:spLocks noChangeShapeType="1"/>
            </p:cNvSpPr>
            <p:nvPr/>
          </p:nvSpPr>
          <p:spPr bwMode="auto">
            <a:xfrm>
              <a:off x="2934" y="1140"/>
              <a:ext cx="1296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8023" name="Line 7"/>
            <p:cNvSpPr>
              <a:spLocks noChangeShapeType="1"/>
            </p:cNvSpPr>
            <p:nvPr/>
          </p:nvSpPr>
          <p:spPr bwMode="auto">
            <a:xfrm>
              <a:off x="5278" y="1141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8024" name="Text Box 8"/>
            <p:cNvSpPr txBox="1">
              <a:spLocks noChangeArrowheads="1"/>
            </p:cNvSpPr>
            <p:nvPr/>
          </p:nvSpPr>
          <p:spPr bwMode="auto">
            <a:xfrm>
              <a:off x="4281" y="1073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800" b="0" i="1">
                  <a:solidFill>
                    <a:srgbClr val="FF0000"/>
                  </a:solidFill>
                </a:rPr>
                <a:t>Bureau of Economic Geology</a:t>
              </a:r>
            </a:p>
          </p:txBody>
        </p:sp>
      </p:grpSp>
      <p:pic>
        <p:nvPicPr>
          <p:cNvPr id="598025" name="Picture 9" descr="roof spread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33338B"/>
              </a:clrFrom>
              <a:clrTo>
                <a:srgbClr val="33338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333375"/>
            <a:ext cx="3046413" cy="602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8026" name="Text Box 10"/>
          <p:cNvSpPr txBox="1">
            <a:spLocks noChangeArrowheads="1"/>
          </p:cNvSpPr>
          <p:nvPr/>
        </p:nvSpPr>
        <p:spPr bwMode="auto">
          <a:xfrm>
            <a:off x="75628" y="47625"/>
            <a:ext cx="326345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Intact roof prior to spreading</a:t>
            </a:r>
          </a:p>
        </p:txBody>
      </p:sp>
      <p:sp>
        <p:nvSpPr>
          <p:cNvPr id="598027" name="Text Box 11"/>
          <p:cNvSpPr txBox="1">
            <a:spLocks noChangeArrowheads="1"/>
          </p:cNvSpPr>
          <p:nvPr/>
        </p:nvSpPr>
        <p:spPr bwMode="auto">
          <a:xfrm>
            <a:off x="123850" y="1889125"/>
            <a:ext cx="125566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600" b="1" dirty="0">
                <a:solidFill>
                  <a:schemeClr val="bg1"/>
                </a:solidFill>
              </a:rPr>
              <a:t>Outline of </a:t>
            </a:r>
          </a:p>
          <a:p>
            <a:pPr algn="ctr"/>
            <a:r>
              <a:rPr lang="en-US" altLang="en-US" sz="1600" b="1" dirty="0">
                <a:solidFill>
                  <a:schemeClr val="bg1"/>
                </a:solidFill>
              </a:rPr>
              <a:t>buried sheet</a:t>
            </a:r>
          </a:p>
        </p:txBody>
      </p:sp>
      <p:sp>
        <p:nvSpPr>
          <p:cNvPr id="598028" name="Line 12"/>
          <p:cNvSpPr>
            <a:spLocks noChangeShapeType="1"/>
          </p:cNvSpPr>
          <p:nvPr/>
        </p:nvSpPr>
        <p:spPr bwMode="auto">
          <a:xfrm flipH="1">
            <a:off x="695325" y="1600200"/>
            <a:ext cx="238125" cy="2667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8029" name="Text Box 13"/>
          <p:cNvSpPr txBox="1">
            <a:spLocks noChangeArrowheads="1"/>
          </p:cNvSpPr>
          <p:nvPr/>
        </p:nvSpPr>
        <p:spPr bwMode="auto">
          <a:xfrm>
            <a:off x="298450" y="2563813"/>
            <a:ext cx="38597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 dirty="0">
                <a:solidFill>
                  <a:srgbClr val="FF6600"/>
                </a:solidFill>
              </a:rPr>
              <a:t>Dismembered roof after spreading</a:t>
            </a:r>
          </a:p>
        </p:txBody>
      </p:sp>
      <p:sp>
        <p:nvSpPr>
          <p:cNvPr id="598030" name="Text Box 14"/>
          <p:cNvSpPr txBox="1">
            <a:spLocks noChangeArrowheads="1"/>
          </p:cNvSpPr>
          <p:nvPr/>
        </p:nvSpPr>
        <p:spPr bwMode="auto">
          <a:xfrm>
            <a:off x="1316038" y="985838"/>
            <a:ext cx="641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Sheet </a:t>
            </a:r>
          </a:p>
          <a:p>
            <a:pPr algn="ctr"/>
            <a:r>
              <a:rPr lang="en-US" altLang="en-US" sz="1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roof</a:t>
            </a:r>
          </a:p>
        </p:txBody>
      </p:sp>
      <p:sp>
        <p:nvSpPr>
          <p:cNvPr id="598031" name="Text Box 15"/>
          <p:cNvSpPr txBox="1">
            <a:spLocks noChangeArrowheads="1"/>
          </p:cNvSpPr>
          <p:nvPr/>
        </p:nvSpPr>
        <p:spPr bwMode="auto">
          <a:xfrm rot="-1172743">
            <a:off x="1371600" y="4376738"/>
            <a:ext cx="774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000">
                <a:effectLst>
                  <a:outerShdw blurRad="38100" dist="38100" dir="2700000" algn="tl">
                    <a:srgbClr val="000000"/>
                  </a:outerShdw>
                </a:effectLst>
              </a:rPr>
              <a:t>Radial</a:t>
            </a:r>
          </a:p>
          <a:p>
            <a:pPr algn="ctr"/>
            <a:r>
              <a:rPr lang="en-US" altLang="en-US" sz="1000">
                <a:effectLst>
                  <a:outerShdw blurRad="38100" dist="38100" dir="2700000" algn="tl">
                    <a:srgbClr val="000000"/>
                  </a:outerShdw>
                </a:effectLst>
              </a:rPr>
              <a:t>extension</a:t>
            </a:r>
          </a:p>
        </p:txBody>
      </p:sp>
      <p:sp>
        <p:nvSpPr>
          <p:cNvPr id="598032" name="Text Box 16"/>
          <p:cNvSpPr txBox="1">
            <a:spLocks noChangeArrowheads="1"/>
          </p:cNvSpPr>
          <p:nvPr/>
        </p:nvSpPr>
        <p:spPr bwMode="auto">
          <a:xfrm>
            <a:off x="1936750" y="3481388"/>
            <a:ext cx="4794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Raft</a:t>
            </a:r>
          </a:p>
        </p:txBody>
      </p:sp>
      <p:sp>
        <p:nvSpPr>
          <p:cNvPr id="598038" name="Text Box 22"/>
          <p:cNvSpPr txBox="1">
            <a:spLocks noChangeArrowheads="1"/>
          </p:cNvSpPr>
          <p:nvPr/>
        </p:nvSpPr>
        <p:spPr bwMode="auto">
          <a:xfrm>
            <a:off x="2941809" y="2906832"/>
            <a:ext cx="194412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600" b="1" dirty="0">
                <a:solidFill>
                  <a:schemeClr val="bg1"/>
                </a:solidFill>
              </a:rPr>
              <a:t>Roof fragment </a:t>
            </a:r>
          </a:p>
          <a:p>
            <a:pPr algn="ctr"/>
            <a:r>
              <a:rPr lang="en-US" altLang="en-US" sz="1600" b="1" dirty="0">
                <a:solidFill>
                  <a:schemeClr val="bg1"/>
                </a:solidFill>
              </a:rPr>
              <a:t>dismembered by </a:t>
            </a:r>
            <a:endParaRPr lang="en-US" altLang="en-US" sz="1600" b="1" dirty="0" smtClean="0">
              <a:solidFill>
                <a:schemeClr val="bg1"/>
              </a:solidFill>
            </a:endParaRPr>
          </a:p>
          <a:p>
            <a:pPr algn="ctr"/>
            <a:r>
              <a:rPr lang="en-US" altLang="en-US" sz="1600" b="1" dirty="0" smtClean="0">
                <a:solidFill>
                  <a:schemeClr val="bg1"/>
                </a:solidFill>
              </a:rPr>
              <a:t>radial </a:t>
            </a:r>
            <a:r>
              <a:rPr lang="en-US" altLang="en-US" sz="1600" b="1" dirty="0">
                <a:solidFill>
                  <a:schemeClr val="bg1"/>
                </a:solidFill>
              </a:rPr>
              <a:t>and </a:t>
            </a:r>
          </a:p>
          <a:p>
            <a:pPr algn="ctr"/>
            <a:r>
              <a:rPr lang="en-US" altLang="en-US" sz="1600" b="1" dirty="0">
                <a:solidFill>
                  <a:schemeClr val="bg1"/>
                </a:solidFill>
              </a:rPr>
              <a:t>concentric extension</a:t>
            </a:r>
          </a:p>
        </p:txBody>
      </p:sp>
      <p:grpSp>
        <p:nvGrpSpPr>
          <p:cNvPr id="598039" name="Group 23"/>
          <p:cNvGrpSpPr>
            <a:grpSpLocks/>
          </p:cNvGrpSpPr>
          <p:nvPr/>
        </p:nvGrpSpPr>
        <p:grpSpPr bwMode="auto">
          <a:xfrm>
            <a:off x="2428874" y="3347244"/>
            <a:ext cx="676275" cy="291306"/>
            <a:chOff x="1530" y="2152"/>
            <a:chExt cx="196" cy="140"/>
          </a:xfrm>
        </p:grpSpPr>
        <p:sp>
          <p:nvSpPr>
            <p:cNvPr id="598040" name="Line 24"/>
            <p:cNvSpPr>
              <a:spLocks noChangeShapeType="1"/>
            </p:cNvSpPr>
            <p:nvPr/>
          </p:nvSpPr>
          <p:spPr bwMode="auto">
            <a:xfrm flipH="1">
              <a:off x="1530" y="2154"/>
              <a:ext cx="192" cy="1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8041" name="Line 25"/>
            <p:cNvSpPr>
              <a:spLocks noChangeShapeType="1"/>
            </p:cNvSpPr>
            <p:nvPr/>
          </p:nvSpPr>
          <p:spPr bwMode="auto">
            <a:xfrm flipH="1">
              <a:off x="1534" y="2152"/>
              <a:ext cx="192" cy="13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98042" name="Rectangle 26"/>
          <p:cNvSpPr>
            <a:spLocks noChangeArrowheads="1"/>
          </p:cNvSpPr>
          <p:nvPr/>
        </p:nvSpPr>
        <p:spPr bwMode="auto">
          <a:xfrm>
            <a:off x="4885931" y="2563812"/>
            <a:ext cx="4034232" cy="421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bg1"/>
                </a:solidFill>
                <a:latin typeface="Arial" pitchFamily="34" charset="0"/>
              </a:defRPr>
            </a:lvl2pPr>
            <a:lvl3pPr marL="1085850" indent="-228600">
              <a:spcBef>
                <a:spcPct val="20000"/>
              </a:spcBef>
              <a:buChar char="•"/>
              <a:defRPr sz="2400" b="1">
                <a:solidFill>
                  <a:schemeClr val="bg1"/>
                </a:solidFill>
                <a:latin typeface="Arial" pitchFamily="34" charset="0"/>
              </a:defRPr>
            </a:lvl3pPr>
            <a:lvl4pPr marL="1428750" indent="-228600">
              <a:spcBef>
                <a:spcPct val="20000"/>
              </a:spcBef>
              <a:buChar char="–"/>
              <a:defRPr sz="2200" b="1">
                <a:solidFill>
                  <a:schemeClr val="bg1"/>
                </a:solidFill>
                <a:latin typeface="Arial" pitchFamily="34" charset="0"/>
              </a:defRPr>
            </a:lvl4pPr>
            <a:lvl5pPr marL="1771650" indent="-228600">
              <a:spcBef>
                <a:spcPct val="20000"/>
              </a:spcBef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5pPr>
            <a:lvl6pPr marL="22288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6pPr>
            <a:lvl7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7pPr>
            <a:lvl8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8pPr>
            <a:lvl9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>
              <a:spcBef>
                <a:spcPct val="25000"/>
              </a:spcBef>
            </a:pPr>
            <a:r>
              <a:rPr lang="en-US" altLang="en-US" sz="2400" dirty="0"/>
              <a:t>Extrusive sheets begin to accumulate a roof during advance. </a:t>
            </a:r>
          </a:p>
          <a:p>
            <a:pPr>
              <a:spcBef>
                <a:spcPct val="25000"/>
              </a:spcBef>
            </a:pPr>
            <a:r>
              <a:rPr lang="en-US" altLang="en-US" sz="2400" dirty="0" smtClean="0"/>
              <a:t>Roofs </a:t>
            </a:r>
            <a:r>
              <a:rPr lang="en-US" altLang="en-US" sz="2400" dirty="0"/>
              <a:t>are disrupted by erosion and radial spreading.</a:t>
            </a:r>
          </a:p>
        </p:txBody>
      </p:sp>
    </p:spTree>
    <p:extLst>
      <p:ext uri="{BB962C8B-B14F-4D97-AF65-F5344CB8AC3E}">
        <p14:creationId xmlns:p14="http://schemas.microsoft.com/office/powerpoint/2010/main" val="39268272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7" name="Picture 13" descr="Model 5 run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244600"/>
            <a:ext cx="5915025" cy="501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3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Physical Model of Carapace Formation &amp; Transport</a:t>
            </a:r>
            <a:endParaRPr lang="en-US" sz="33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5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Summary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9" name="Picture 2" descr="C:\Data\Publications\Abstracts\2014\OGF talk 1-14\Figure 01b carapac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0"/>
          <a:stretch/>
        </p:blipFill>
        <p:spPr bwMode="auto">
          <a:xfrm>
            <a:off x="260350" y="821104"/>
            <a:ext cx="4093203" cy="174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6"/>
          <p:cNvSpPr>
            <a:spLocks noChangeArrowheads="1"/>
          </p:cNvSpPr>
          <p:nvPr/>
        </p:nvSpPr>
        <p:spPr bwMode="auto">
          <a:xfrm>
            <a:off x="4467225" y="821104"/>
            <a:ext cx="4452938" cy="5960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FFFF00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 b="1">
                <a:solidFill>
                  <a:schemeClr val="bg1"/>
                </a:solidFill>
                <a:latin typeface="Arial" pitchFamily="34" charset="0"/>
              </a:defRPr>
            </a:lvl2pPr>
            <a:lvl3pPr marL="1085850" indent="-228600">
              <a:spcBef>
                <a:spcPct val="20000"/>
              </a:spcBef>
              <a:buChar char="•"/>
              <a:defRPr sz="2400" b="1">
                <a:solidFill>
                  <a:schemeClr val="bg1"/>
                </a:solidFill>
                <a:latin typeface="Arial" pitchFamily="34" charset="0"/>
              </a:defRPr>
            </a:lvl3pPr>
            <a:lvl4pPr marL="1428750" indent="-228600">
              <a:spcBef>
                <a:spcPct val="20000"/>
              </a:spcBef>
              <a:buChar char="–"/>
              <a:defRPr sz="2200" b="1">
                <a:solidFill>
                  <a:schemeClr val="bg1"/>
                </a:solidFill>
                <a:latin typeface="Arial" pitchFamily="34" charset="0"/>
              </a:defRPr>
            </a:lvl4pPr>
            <a:lvl5pPr marL="1771650" indent="-228600">
              <a:spcBef>
                <a:spcPct val="20000"/>
              </a:spcBef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5pPr>
            <a:lvl6pPr marL="22288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6pPr>
            <a:lvl7pPr marL="26860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7pPr>
            <a:lvl8pPr marL="31432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8pPr>
            <a:lvl9pPr marL="36004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>
              <a:spcBef>
                <a:spcPct val="25000"/>
              </a:spcBef>
            </a:pPr>
            <a:r>
              <a:rPr lang="en-US" altLang="en-US" sz="2400" dirty="0" smtClean="0"/>
              <a:t>We divide the geology of drilling hazards associated with salt sheets into five categories:</a:t>
            </a:r>
          </a:p>
          <a:p>
            <a:pPr lvl="1">
              <a:spcBef>
                <a:spcPct val="25000"/>
              </a:spcBef>
            </a:pPr>
            <a:r>
              <a:rPr lang="en-US" altLang="en-US" sz="2400" dirty="0" smtClean="0"/>
              <a:t>Salt creep</a:t>
            </a:r>
          </a:p>
          <a:p>
            <a:pPr lvl="1">
              <a:spcBef>
                <a:spcPct val="25000"/>
              </a:spcBef>
            </a:pPr>
            <a:r>
              <a:rPr lang="en-US" altLang="en-US" sz="2400" dirty="0" smtClean="0"/>
              <a:t>Perturbed stresses around salt.</a:t>
            </a:r>
          </a:p>
          <a:p>
            <a:pPr lvl="1">
              <a:spcBef>
                <a:spcPct val="25000"/>
              </a:spcBef>
            </a:pPr>
            <a:r>
              <a:rPr lang="en-US" altLang="en-US" sz="2400" dirty="0" smtClean="0"/>
              <a:t>Base-salt structure</a:t>
            </a:r>
          </a:p>
          <a:p>
            <a:pPr lvl="1">
              <a:spcBef>
                <a:spcPct val="25000"/>
              </a:spcBef>
            </a:pPr>
            <a:r>
              <a:rPr lang="en-US" altLang="en-US" sz="2400" dirty="0" smtClean="0"/>
              <a:t>Sutures</a:t>
            </a:r>
          </a:p>
          <a:p>
            <a:pPr lvl="1">
              <a:spcBef>
                <a:spcPct val="25000"/>
              </a:spcBef>
            </a:pPr>
            <a:r>
              <a:rPr lang="en-US" altLang="en-US" sz="2400" dirty="0" smtClean="0"/>
              <a:t>Carapace</a:t>
            </a:r>
          </a:p>
          <a:p>
            <a:pPr>
              <a:spcBef>
                <a:spcPct val="25000"/>
              </a:spcBef>
            </a:pPr>
            <a:r>
              <a:rPr lang="en-US" altLang="en-US" sz="2400" dirty="0" smtClean="0"/>
              <a:t>Understanding the processes that give rise to these problems can help predict their occurrence.</a:t>
            </a:r>
            <a:endParaRPr lang="en-US" altLang="en-US" sz="2400" dirty="0"/>
          </a:p>
        </p:txBody>
      </p:sp>
      <p:pic>
        <p:nvPicPr>
          <p:cNvPr id="11" name="Picture 2" descr="Figure 3a.pd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263" y="2886706"/>
            <a:ext cx="3635375" cy="2120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endPEppmovi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0350" y="5140559"/>
            <a:ext cx="3743325" cy="15042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63921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Drilling Hazards Related to Salt Emplacement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1026" name="Picture 2" descr="C:\Data\Publications\Abstracts\2014\OGF talk 1-14\Figure 01b al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8"/>
          <a:stretch/>
        </p:blipFill>
        <p:spPr bwMode="auto">
          <a:xfrm>
            <a:off x="598486" y="1131888"/>
            <a:ext cx="8285163" cy="317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362450" y="2642394"/>
            <a:ext cx="12349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Salt creep</a:t>
            </a:r>
            <a:endParaRPr lang="en-US" sz="2000" b="1" dirty="0"/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4572001" y="2314576"/>
            <a:ext cx="257174" cy="40401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154185" y="1107282"/>
            <a:ext cx="11616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Carapace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461238" y="3271283"/>
            <a:ext cx="21625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Perturbed stresses</a:t>
            </a:r>
          </a:p>
          <a:p>
            <a:pPr algn="ctr"/>
            <a:r>
              <a:rPr lang="en-US" sz="2000" b="1" dirty="0"/>
              <a:t>n</a:t>
            </a:r>
            <a:r>
              <a:rPr lang="en-US" sz="2000" b="1" dirty="0" smtClean="0"/>
              <a:t>ear salt face</a:t>
            </a:r>
            <a:endParaRPr lang="en-US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001410" y="291516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904423" y="2903260"/>
            <a:ext cx="21730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Base-salt structure</a:t>
            </a:r>
            <a:endParaRPr lang="en-US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391810" y="1143795"/>
            <a:ext cx="19383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Inclusions in salt</a:t>
            </a:r>
            <a:endParaRPr lang="en-US" sz="2000" b="1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2186141" y="1476614"/>
            <a:ext cx="357035" cy="77525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1762125" y="1476614"/>
            <a:ext cx="438318" cy="69508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76200" y="4838700"/>
            <a:ext cx="8999220" cy="1889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  <a:effectLst/>
              </a:rPr>
              <a:t>There are many technical challenges in drilling through salt.</a:t>
            </a:r>
          </a:p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</a:rPr>
              <a:t>Here we focus on several classes of problems that are related to growth of the salt structures. </a:t>
            </a:r>
            <a:endParaRPr lang="en-US" sz="2400" b="1" dirty="0" smtClean="0"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303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/>
          <p:cNvSpPr txBox="1">
            <a:spLocks noChangeArrowheads="1"/>
          </p:cNvSpPr>
          <p:nvPr/>
        </p:nvSpPr>
        <p:spPr>
          <a:xfrm>
            <a:off x="160338" y="609600"/>
            <a:ext cx="8807450" cy="1781175"/>
          </a:xfrm>
          <a:prstGeom prst="rect">
            <a:avLst/>
          </a:prstGeom>
          <a:noFill/>
          <a:ln/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FFCC99"/>
                </a:solidFill>
              </a:rPr>
              <a:t>1) Salt Creep</a:t>
            </a:r>
            <a:endParaRPr lang="en-US" b="1" dirty="0">
              <a:solidFill>
                <a:srgbClr val="FFCC99"/>
              </a:solidFill>
            </a:endParaRPr>
          </a:p>
        </p:txBody>
      </p:sp>
      <p:pic>
        <p:nvPicPr>
          <p:cNvPr id="2050" name="Picture 2" descr="C:\Data\Publications\Abstracts\2014\OGF talk 1-14\Figure 01b creep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6"/>
          <a:stretch/>
        </p:blipFill>
        <p:spPr bwMode="auto">
          <a:xfrm>
            <a:off x="421481" y="1972469"/>
            <a:ext cx="8285163" cy="351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59288" y="3857625"/>
            <a:ext cx="8863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Sylvite</a:t>
            </a:r>
            <a:endParaRPr lang="en-US" sz="2000" b="1" dirty="0"/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4697413" y="3638551"/>
            <a:ext cx="257174" cy="28574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204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J03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0" y="1095375"/>
            <a:ext cx="4470400" cy="3448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153988" y="2379587"/>
            <a:ext cx="13350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1000 m seawater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 rot="4654663">
            <a:off x="2165155" y="2656892"/>
            <a:ext cx="16602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i="1" dirty="0">
                <a:solidFill>
                  <a:schemeClr val="bg1"/>
                </a:solidFill>
                <a:latin typeface="+mn-lt"/>
              </a:rPr>
              <a:t>Evaporation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5878513" y="1168296"/>
            <a:ext cx="19288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2.8 m K-Mg bittern salts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913062" y="4506434"/>
            <a:ext cx="13922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16 m </a:t>
            </a:r>
            <a:r>
              <a:rPr lang="en-US" altLang="en-US" sz="2000" dirty="0" smtClean="0">
                <a:solidFill>
                  <a:schemeClr val="bg1"/>
                </a:solidFill>
                <a:latin typeface="+mn-lt"/>
              </a:rPr>
              <a:t>solid salts</a:t>
            </a:r>
            <a:endParaRPr lang="en-US" altLang="en-U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 rot="16904385">
            <a:off x="3297080" y="2697957"/>
            <a:ext cx="18236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i="1" dirty="0">
                <a:solidFill>
                  <a:schemeClr val="bg1"/>
                </a:solidFill>
                <a:latin typeface="+mn-lt"/>
              </a:rPr>
              <a:t>Consisting of</a:t>
            </a: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5878513" y="2722583"/>
            <a:ext cx="19288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12 m halite</a:t>
            </a:r>
          </a:p>
        </p:txBody>
      </p: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5878513" y="4126616"/>
            <a:ext cx="22288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0.6 m gypsum</a:t>
            </a: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5878513" y="4387601"/>
            <a:ext cx="24225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2000" dirty="0">
                <a:solidFill>
                  <a:schemeClr val="bg1"/>
                </a:solidFill>
                <a:latin typeface="+mn-lt"/>
              </a:rPr>
              <a:t>0.1 m carbonates</a:t>
            </a:r>
          </a:p>
        </p:txBody>
      </p:sp>
      <p:sp>
        <p:nvSpPr>
          <p:cNvPr id="11" name="Up Arrow 12"/>
          <p:cNvSpPr>
            <a:spLocks noChangeArrowheads="1"/>
          </p:cNvSpPr>
          <p:nvPr/>
        </p:nvSpPr>
        <p:spPr bwMode="auto">
          <a:xfrm>
            <a:off x="8177213" y="1131836"/>
            <a:ext cx="198437" cy="3436716"/>
          </a:xfrm>
          <a:prstGeom prst="upArrow">
            <a:avLst>
              <a:gd name="adj1" fmla="val 42398"/>
              <a:gd name="adj2" fmla="val 203223"/>
            </a:avLst>
          </a:prstGeom>
          <a:solidFill>
            <a:srgbClr val="C2FF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2" name="TextBox 11"/>
          <p:cNvSpPr txBox="1"/>
          <p:nvPr/>
        </p:nvSpPr>
        <p:spPr>
          <a:xfrm rot="16200000">
            <a:off x="7164979" y="2811545"/>
            <a:ext cx="293251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accent1">
                    <a:lumMod val="20000"/>
                    <a:lumOff val="80000"/>
                  </a:schemeClr>
                </a:solidFill>
                <a:ea typeface="ＭＳ Ｐゴシック" charset="-128"/>
                <a:cs typeface="ＭＳ Ｐゴシック" charset="-128"/>
              </a:rPr>
              <a:t>Crystallization sequence</a:t>
            </a:r>
          </a:p>
        </p:txBody>
      </p:sp>
      <p:sp>
        <p:nvSpPr>
          <p:cNvPr id="13" name="TextBox 14"/>
          <p:cNvSpPr txBox="1">
            <a:spLocks noChangeArrowheads="1"/>
          </p:cNvSpPr>
          <p:nvPr/>
        </p:nvSpPr>
        <p:spPr bwMode="auto">
          <a:xfrm>
            <a:off x="200818" y="4643739"/>
            <a:ext cx="1241425" cy="23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200" dirty="0" err="1">
                <a:solidFill>
                  <a:schemeClr val="bg1"/>
                </a:solidFill>
              </a:rPr>
              <a:t>Handford</a:t>
            </a:r>
            <a:r>
              <a:rPr lang="en-US" altLang="en-US" sz="1200" dirty="0">
                <a:solidFill>
                  <a:schemeClr val="bg1"/>
                </a:solidFill>
              </a:rPr>
              <a:t> 1991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Creep Due to Low-Viscosity Evaporites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76200" y="5214320"/>
            <a:ext cx="8999220" cy="1514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  <a:effectLst/>
              </a:rPr>
              <a:t>The most severe creep problems are from the lower-viscosity K-Mg bittern salts (e.g., sylvite, carnallite). </a:t>
            </a:r>
          </a:p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</a:rPr>
              <a:t>These are evaporites requiting even higher salinities than halite.</a:t>
            </a:r>
            <a:endParaRPr lang="en-US" sz="2400" b="1" dirty="0" smtClean="0"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8982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Lithologic Heterogeneity of Salt Basins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3074" name="Picture 2" descr="C:\Data\Publications\Abstracts\2014\OGF talk 1-14\Fig 02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422874"/>
              </a:clrFrom>
              <a:clrTo>
                <a:srgbClr val="42287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8" t="4047" b="6511"/>
          <a:stretch/>
        </p:blipFill>
        <p:spPr bwMode="auto">
          <a:xfrm>
            <a:off x="65086" y="895351"/>
            <a:ext cx="9013825" cy="450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90775" y="695325"/>
            <a:ext cx="40581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FFFF00"/>
                </a:solidFill>
              </a:rPr>
              <a:t>Chronostratigraphic</a:t>
            </a:r>
            <a:r>
              <a:rPr lang="en-US" sz="2000" b="1" dirty="0" smtClean="0">
                <a:solidFill>
                  <a:srgbClr val="FFFF00"/>
                </a:solidFill>
              </a:rPr>
              <a:t> diagram, Yemen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76200" y="5505450"/>
            <a:ext cx="8999220" cy="1223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</a:rPr>
              <a:t>All natural salt basins have impurities.</a:t>
            </a:r>
          </a:p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  <a:effectLst/>
              </a:rPr>
              <a:t>The percentage and lithology of these impurities depends on position in the basin. </a:t>
            </a:r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7468393" y="2562225"/>
            <a:ext cx="148309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200" dirty="0" smtClean="0">
                <a:solidFill>
                  <a:schemeClr val="bg1"/>
                </a:solidFill>
              </a:rPr>
              <a:t>Heaton et al. 1995</a:t>
            </a:r>
            <a:endParaRPr lang="en-US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11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Impurities Mobilized During Salt Flow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4099" name="Picture 3" descr="C:\Data\Publications\Abstracts\2014\OGF talk 1-14\fiduk-fig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72" y="1214945"/>
            <a:ext cx="8731378" cy="294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7298623" y="4160330"/>
            <a:ext cx="18453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200" dirty="0" err="1" smtClean="0">
                <a:solidFill>
                  <a:schemeClr val="bg1"/>
                </a:solidFill>
              </a:rPr>
              <a:t>Fiduk</a:t>
            </a:r>
            <a:r>
              <a:rPr lang="en-US" altLang="en-US" sz="1200" dirty="0" smtClean="0">
                <a:solidFill>
                  <a:schemeClr val="bg1"/>
                </a:solidFill>
              </a:rPr>
              <a:t> and Rowan 2012</a:t>
            </a:r>
            <a:endParaRPr lang="en-US" altLang="en-US" sz="12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86150" y="735073"/>
            <a:ext cx="22340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Santos Basin, Brazil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76200" y="4437329"/>
            <a:ext cx="8999220" cy="2291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</a:rPr>
              <a:t>Well data have shown that intrasalt reflections in the Santos Basin are derived primarily from thin layers of anhydrite, with lesser amounts of carnallite.</a:t>
            </a:r>
          </a:p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  <a:effectLst/>
              </a:rPr>
              <a:t>These layers are contorted as halite flows, and transported into diapirs. They can thus be encountered virtually anywhere in a salt structure, and are difficult to predict if not imaged. </a:t>
            </a:r>
          </a:p>
        </p:txBody>
      </p:sp>
    </p:spTree>
    <p:extLst>
      <p:ext uri="{BB962C8B-B14F-4D97-AF65-F5344CB8AC3E}">
        <p14:creationId xmlns:p14="http://schemas.microsoft.com/office/powerpoint/2010/main" val="386985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57150"/>
            <a:ext cx="91440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Creep In Shear Zones</a:t>
            </a:r>
            <a:endParaRPr lang="en-US" sz="3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60350" y="549275"/>
            <a:ext cx="8623300" cy="214313"/>
            <a:chOff x="320" y="539"/>
            <a:chExt cx="5432" cy="135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320" y="606"/>
              <a:ext cx="406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5432" y="607"/>
              <a:ext cx="3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4435" y="539"/>
              <a:ext cx="954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800" i="1">
                  <a:solidFill>
                    <a:srgbClr val="FF0000"/>
                  </a:solidFill>
                  <a:effectLst/>
                </a:rPr>
                <a:t>Bureau of Economic Geology</a:t>
              </a:r>
              <a:endParaRPr lang="en-US" sz="1400" b="1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5122" name="Picture 2" descr="C:\Data\Publications\Abstracts\2014\OGF talk 1-14\ssg04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524" y="1095435"/>
            <a:ext cx="6330950" cy="386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748103" y="695325"/>
            <a:ext cx="36477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Salt Sheet in </a:t>
            </a:r>
            <a:r>
              <a:rPr lang="en-US" sz="2000" b="1" dirty="0" err="1" smtClean="0">
                <a:solidFill>
                  <a:srgbClr val="FFFF00"/>
                </a:solidFill>
              </a:rPr>
              <a:t>Garmsar</a:t>
            </a:r>
            <a:r>
              <a:rPr lang="en-US" sz="2000" b="1" dirty="0" smtClean="0">
                <a:solidFill>
                  <a:srgbClr val="FFFF00"/>
                </a:solidFill>
              </a:rPr>
              <a:t> Basin, Iran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13" name="TextBox 14"/>
          <p:cNvSpPr txBox="1">
            <a:spLocks noChangeArrowheads="1"/>
          </p:cNvSpPr>
          <p:nvPr/>
        </p:nvSpPr>
        <p:spPr bwMode="auto">
          <a:xfrm>
            <a:off x="5538129" y="4664012"/>
            <a:ext cx="204690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z="1200" dirty="0" smtClean="0"/>
              <a:t>Hudec and Jackson 2011 </a:t>
            </a:r>
            <a:endParaRPr lang="en-US" altLang="en-US" sz="1200" dirty="0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76200" y="5086351"/>
            <a:ext cx="8999220" cy="164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</a:rPr>
              <a:t>Most of the time halite flows fairly slowly, and is able to be controlled by altering mud weight. </a:t>
            </a:r>
          </a:p>
          <a:p>
            <a:pPr marL="533400" indent="-533400">
              <a:spcBef>
                <a:spcPct val="15000"/>
              </a:spcBef>
              <a:buFontTx/>
              <a:buChar char="•"/>
            </a:pPr>
            <a:r>
              <a:rPr lang="en-US" sz="2400" b="1" dirty="0" smtClean="0">
                <a:solidFill>
                  <a:srgbClr val="FFFF00"/>
                </a:solidFill>
                <a:effectLst/>
              </a:rPr>
              <a:t>However halite flows more quickly when fine-grained, as in a shear zone. </a:t>
            </a:r>
          </a:p>
        </p:txBody>
      </p:sp>
    </p:spTree>
    <p:extLst>
      <p:ext uri="{BB962C8B-B14F-4D97-AF65-F5344CB8AC3E}">
        <p14:creationId xmlns:p14="http://schemas.microsoft.com/office/powerpoint/2010/main" val="412432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12773</TotalTime>
  <Words>1630</Words>
  <Application>Microsoft Office PowerPoint</Application>
  <PresentationFormat>On-screen Show (4:3)</PresentationFormat>
  <Paragraphs>249</Paragraphs>
  <Slides>38</Slides>
  <Notes>17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Hudec</dc:creator>
  <cp:lastModifiedBy>Michael Hudec</cp:lastModifiedBy>
  <cp:revision>519</cp:revision>
  <dcterms:created xsi:type="dcterms:W3CDTF">2012-10-12T17:21:00Z</dcterms:created>
  <dcterms:modified xsi:type="dcterms:W3CDTF">2014-01-14T22:15:27Z</dcterms:modified>
</cp:coreProperties>
</file>